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8288000" cy="10287000"/>
  <p:notesSz cx="7559675" cy="10691813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4" d="100"/>
          <a:sy n="54" d="100"/>
        </p:scale>
        <p:origin x="754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icture with Captio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1792440" y="4800600"/>
            <a:ext cx="5484240" cy="5644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2000" b="1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pt-BR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1792440" y="612720"/>
            <a:ext cx="5484240" cy="4112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432000" indent="-324000" defTabSz="9144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Clique para editar o formato de texto dos tópicos</a:t>
            </a:r>
            <a:endParaRPr lang="pt-BR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864000" lvl="1" indent="-324000" defTabSz="9144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2.º nível de tópicos</a:t>
            </a:r>
            <a:endParaRPr lang="pt-BR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296000" lvl="2" indent="-288000" defTabSz="914400">
              <a:lnSpc>
                <a:spcPct val="10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3.º nível de tópicos</a:t>
            </a:r>
            <a:endParaRPr lang="pt-BR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728000" lvl="3" indent="-216000" defTabSz="914400">
              <a:lnSpc>
                <a:spcPct val="10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4.º nível de tópicos</a:t>
            </a:r>
            <a:endParaRPr lang="pt-BR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160000" lvl="4" indent="-216000" defTabSz="914400">
              <a:lnSpc>
                <a:spcPct val="10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5.º nível de tópicos</a:t>
            </a:r>
            <a:endParaRPr lang="pt-BR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592000" lvl="5" indent="-216000" defTabSz="914400">
              <a:lnSpc>
                <a:spcPct val="10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6.º nível de tópicos</a:t>
            </a:r>
            <a:endParaRPr lang="pt-BR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3024000" lvl="6" indent="-216000" defTabSz="914400">
              <a:lnSpc>
                <a:spcPct val="10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7.º nível de tópicos</a:t>
            </a:r>
            <a:endParaRPr lang="pt-BR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body"/>
          </p:nvPr>
        </p:nvSpPr>
        <p:spPr>
          <a:xfrm>
            <a:off x="1792440" y="5367240"/>
            <a:ext cx="5484240" cy="8028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0" defTabSz="914400">
              <a:lnSpc>
                <a:spcPct val="100000"/>
              </a:lnSpc>
              <a:spcBef>
                <a:spcPts val="281"/>
              </a:spcBef>
              <a:buNone/>
              <a:tabLst>
                <a:tab pos="0" algn="l"/>
              </a:tabLst>
            </a:pPr>
            <a:r>
              <a:rPr lang="en-US" sz="1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pt-BR" sz="1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>
          <a:xfrm>
            <a:off x="457200" y="6356520"/>
            <a:ext cx="2131560" cy="362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&lt;data/hora&gt;</a:t>
            </a:r>
            <a:endParaRPr lang="pt-BR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>
          <a:xfrm>
            <a:off x="3124080" y="6356520"/>
            <a:ext cx="2893320" cy="362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pt-B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pt-B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&lt;rodapé&gt;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>
          <a:xfrm>
            <a:off x="6553080" y="6356520"/>
            <a:ext cx="2131560" cy="362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66990037-D656-4D61-B569-26F0C5FCFEAC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‹nº›</a:t>
            </a:fld>
            <a:endParaRPr lang="pt-BR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mpariso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7440" cy="1140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pt-BR" sz="4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457200" y="1535040"/>
            <a:ext cx="4038120" cy="637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marL="228600" indent="0" defTabSz="914400">
              <a:lnSpc>
                <a:spcPct val="100000"/>
              </a:lnSpc>
              <a:spcBef>
                <a:spcPts val="479"/>
              </a:spcBef>
              <a:buNone/>
              <a:tabLst>
                <a:tab pos="0" algn="l"/>
              </a:tabLst>
            </a:pPr>
            <a:r>
              <a:rPr lang="en-US" sz="2400" b="1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pt-BR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457200" y="2174760"/>
            <a:ext cx="4038120" cy="39492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pt-BR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743040" lvl="1" indent="-28584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lang="pt-BR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143000" lvl="2" indent="-228600" defTabSz="9144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lang="pt-BR" sz="1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600200" lvl="3" indent="-228600" defTabSz="9144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</a:pPr>
            <a:r>
              <a:rPr lang="en-US" sz="16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lang="pt-BR" sz="16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057400" lvl="4" indent="-228600" defTabSz="9144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</a:pPr>
            <a:r>
              <a:rPr lang="en-US" sz="16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lang="pt-BR" sz="16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4645080" y="1535040"/>
            <a:ext cx="4039560" cy="637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marL="228600" indent="0" defTabSz="914400">
              <a:lnSpc>
                <a:spcPct val="100000"/>
              </a:lnSpc>
              <a:spcBef>
                <a:spcPts val="479"/>
              </a:spcBef>
              <a:buNone/>
              <a:tabLst>
                <a:tab pos="0" algn="l"/>
              </a:tabLst>
            </a:pPr>
            <a:r>
              <a:rPr lang="en-US" sz="2400" b="1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pt-BR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3" name="PlaceHolder 5"/>
          <p:cNvSpPr>
            <a:spLocks noGrp="1"/>
          </p:cNvSpPr>
          <p:nvPr>
            <p:ph type="body"/>
          </p:nvPr>
        </p:nvSpPr>
        <p:spPr>
          <a:xfrm>
            <a:off x="4645080" y="2174760"/>
            <a:ext cx="4039560" cy="39492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pt-BR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743040" lvl="1" indent="-28584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lang="pt-BR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143000" lvl="2" indent="-228600" defTabSz="9144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lang="pt-BR" sz="1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600200" lvl="3" indent="-228600" defTabSz="9144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</a:pPr>
            <a:r>
              <a:rPr lang="en-US" sz="16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lang="pt-BR" sz="16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057400" lvl="4" indent="-228600" defTabSz="9144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</a:pPr>
            <a:r>
              <a:rPr lang="en-US" sz="16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lang="pt-BR" sz="16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4" name="PlaceHolder 6"/>
          <p:cNvSpPr>
            <a:spLocks noGrp="1"/>
          </p:cNvSpPr>
          <p:nvPr>
            <p:ph type="dt" idx="28"/>
          </p:nvPr>
        </p:nvSpPr>
        <p:spPr>
          <a:xfrm>
            <a:off x="457200" y="6356520"/>
            <a:ext cx="2131560" cy="362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&lt;data/hora&gt;</a:t>
            </a:r>
            <a:endParaRPr lang="pt-BR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" name="PlaceHolder 7"/>
          <p:cNvSpPr>
            <a:spLocks noGrp="1"/>
          </p:cNvSpPr>
          <p:nvPr>
            <p:ph type="ftr" idx="29"/>
          </p:nvPr>
        </p:nvSpPr>
        <p:spPr>
          <a:xfrm>
            <a:off x="3124080" y="6356520"/>
            <a:ext cx="2893320" cy="362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pt-B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pt-B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&lt;rodapé&gt;</a:t>
            </a:r>
          </a:p>
        </p:txBody>
      </p:sp>
      <p:sp>
        <p:nvSpPr>
          <p:cNvPr id="56" name="PlaceHolder 8"/>
          <p:cNvSpPr>
            <a:spLocks noGrp="1"/>
          </p:cNvSpPr>
          <p:nvPr>
            <p:ph type="sldNum" idx="30"/>
          </p:nvPr>
        </p:nvSpPr>
        <p:spPr>
          <a:xfrm>
            <a:off x="6553080" y="6356520"/>
            <a:ext cx="2131560" cy="362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F2611117-FBE2-4AEE-AE9C-6692444A04B4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‹nº›</a:t>
            </a:fld>
            <a:endParaRPr lang="pt-BR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7440" cy="1140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pt-BR" sz="4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dt" idx="31"/>
          </p:nvPr>
        </p:nvSpPr>
        <p:spPr>
          <a:xfrm>
            <a:off x="457200" y="6356520"/>
            <a:ext cx="2131560" cy="362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&lt;data/hora&gt;</a:t>
            </a:r>
            <a:endParaRPr lang="pt-BR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ftr" idx="32"/>
          </p:nvPr>
        </p:nvSpPr>
        <p:spPr>
          <a:xfrm>
            <a:off x="3124080" y="6356520"/>
            <a:ext cx="2893320" cy="362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pt-B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pt-B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&lt;rodapé&gt;</a:t>
            </a:r>
          </a:p>
        </p:txBody>
      </p:sp>
      <p:sp>
        <p:nvSpPr>
          <p:cNvPr id="60" name="PlaceHolder 4"/>
          <p:cNvSpPr>
            <a:spLocks noGrp="1"/>
          </p:cNvSpPr>
          <p:nvPr>
            <p:ph type="sldNum" idx="33"/>
          </p:nvPr>
        </p:nvSpPr>
        <p:spPr>
          <a:xfrm>
            <a:off x="6553080" y="6356520"/>
            <a:ext cx="2131560" cy="362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894765A5-089C-48B9-976C-A74AAEE39E5C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‹nº›</a:t>
            </a:fld>
            <a:endParaRPr lang="pt-BR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dt" idx="4"/>
          </p:nvPr>
        </p:nvSpPr>
        <p:spPr>
          <a:xfrm>
            <a:off x="457200" y="6356520"/>
            <a:ext cx="2131560" cy="362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&lt;data/hora&gt;</a:t>
            </a:r>
            <a:endParaRPr lang="pt-BR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ftr" idx="5"/>
          </p:nvPr>
        </p:nvSpPr>
        <p:spPr>
          <a:xfrm>
            <a:off x="3124080" y="6356520"/>
            <a:ext cx="2893320" cy="362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pt-B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pt-B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&lt;rodapé&gt;</a:t>
            </a:r>
          </a:p>
        </p:txBody>
      </p:sp>
      <p:sp>
        <p:nvSpPr>
          <p:cNvPr id="10" name="PlaceHolder 3"/>
          <p:cNvSpPr>
            <a:spLocks noGrp="1"/>
          </p:cNvSpPr>
          <p:nvPr>
            <p:ph type="sldNum" idx="6"/>
          </p:nvPr>
        </p:nvSpPr>
        <p:spPr>
          <a:xfrm>
            <a:off x="6553080" y="6356520"/>
            <a:ext cx="2131560" cy="362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2353110B-D37A-4019-9E2C-4A9E14F64D03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‹nº›</a:t>
            </a:fld>
            <a:endParaRPr lang="pt-BR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" name="PlaceHolder 4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7040" cy="1715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Clique para editar o formato do texto do título</a:t>
            </a:r>
            <a:endParaRPr lang="pt-BR" sz="1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12" name="PlaceHolder 5"/>
          <p:cNvSpPr>
            <a:spLocks noGrp="1"/>
          </p:cNvSpPr>
          <p:nvPr>
            <p:ph type="body"/>
          </p:nvPr>
        </p:nvSpPr>
        <p:spPr>
          <a:xfrm>
            <a:off x="914400" y="2406960"/>
            <a:ext cx="16457040" cy="596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 defTabSz="9144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Clique para editar o formato de texto dos tópicos</a:t>
            </a:r>
            <a:endParaRPr lang="pt-BR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864000" lvl="1" indent="-324000" defTabSz="9144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2.º nível de tópicos</a:t>
            </a:r>
            <a:endParaRPr lang="pt-BR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296000" lvl="2" indent="-288000" defTabSz="914400">
              <a:lnSpc>
                <a:spcPct val="10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3.º nível de tópicos</a:t>
            </a:r>
            <a:endParaRPr lang="pt-BR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728000" lvl="3" indent="-216000" defTabSz="914400">
              <a:lnSpc>
                <a:spcPct val="10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4.º nível de tópicos</a:t>
            </a:r>
            <a:endParaRPr lang="pt-BR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160000" lvl="4" indent="-216000" defTabSz="914400">
              <a:lnSpc>
                <a:spcPct val="10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5.º nível de tópicos</a:t>
            </a:r>
            <a:endParaRPr lang="pt-BR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592000" lvl="5" indent="-216000" defTabSz="914400">
              <a:lnSpc>
                <a:spcPct val="10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6.º nível de tópicos</a:t>
            </a:r>
            <a:endParaRPr lang="pt-BR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3024000" lvl="6" indent="-216000" defTabSz="914400">
              <a:lnSpc>
                <a:spcPct val="10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7.º nível de tópicos</a:t>
            </a:r>
            <a:endParaRPr lang="pt-BR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ntent with Captio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72880"/>
            <a:ext cx="3006000" cy="11599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2000" b="1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pt-BR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body"/>
          </p:nvPr>
        </p:nvSpPr>
        <p:spPr>
          <a:xfrm>
            <a:off x="3575160" y="272880"/>
            <a:ext cx="5109480" cy="58510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pt-BR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743040" lvl="1" indent="-285840" defTabSz="9144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lang="pt-BR" sz="2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143000" lvl="2" indent="-22860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lang="pt-BR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600200" lvl="3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lang="pt-BR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057400" lvl="4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lang="pt-BR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 type="body"/>
          </p:nvPr>
        </p:nvSpPr>
        <p:spPr>
          <a:xfrm>
            <a:off x="457200" y="1434960"/>
            <a:ext cx="3006000" cy="4689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0" defTabSz="914400">
              <a:lnSpc>
                <a:spcPct val="100000"/>
              </a:lnSpc>
              <a:spcBef>
                <a:spcPts val="281"/>
              </a:spcBef>
              <a:buNone/>
              <a:tabLst>
                <a:tab pos="0" algn="l"/>
              </a:tabLst>
            </a:pPr>
            <a:r>
              <a:rPr lang="en-US" sz="1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pt-BR" sz="1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16" name="PlaceHolder 4"/>
          <p:cNvSpPr>
            <a:spLocks noGrp="1"/>
          </p:cNvSpPr>
          <p:nvPr>
            <p:ph type="dt" idx="7"/>
          </p:nvPr>
        </p:nvSpPr>
        <p:spPr>
          <a:xfrm>
            <a:off x="457200" y="6356520"/>
            <a:ext cx="2131560" cy="362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&lt;data/hora&gt;</a:t>
            </a:r>
            <a:endParaRPr lang="pt-BR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" name="PlaceHolder 5"/>
          <p:cNvSpPr>
            <a:spLocks noGrp="1"/>
          </p:cNvSpPr>
          <p:nvPr>
            <p:ph type="ftr" idx="8"/>
          </p:nvPr>
        </p:nvSpPr>
        <p:spPr>
          <a:xfrm>
            <a:off x="3124080" y="6356520"/>
            <a:ext cx="2893320" cy="362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pt-B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pt-B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&lt;rodapé&gt;</a:t>
            </a:r>
          </a:p>
        </p:txBody>
      </p:sp>
      <p:sp>
        <p:nvSpPr>
          <p:cNvPr id="18" name="PlaceHolder 6"/>
          <p:cNvSpPr>
            <a:spLocks noGrp="1"/>
          </p:cNvSpPr>
          <p:nvPr>
            <p:ph type="sldNum" idx="9"/>
          </p:nvPr>
        </p:nvSpPr>
        <p:spPr>
          <a:xfrm>
            <a:off x="6553080" y="6356520"/>
            <a:ext cx="2131560" cy="362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FF57FAFA-CAF4-4479-84AC-E82F3DED2596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‹nº›</a:t>
            </a:fld>
            <a:endParaRPr lang="pt-BR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0240" cy="1467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pt-BR" sz="4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dt" idx="10"/>
          </p:nvPr>
        </p:nvSpPr>
        <p:spPr>
          <a:xfrm>
            <a:off x="457200" y="6356520"/>
            <a:ext cx="2131560" cy="362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&lt;data/hora&gt;</a:t>
            </a:r>
            <a:endParaRPr lang="pt-BR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ftr" idx="11"/>
          </p:nvPr>
        </p:nvSpPr>
        <p:spPr>
          <a:xfrm>
            <a:off x="3124080" y="6356520"/>
            <a:ext cx="2893320" cy="362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pt-B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pt-B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&lt;rodapé&gt;</a:t>
            </a:r>
          </a:p>
        </p:txBody>
      </p:sp>
      <p:sp>
        <p:nvSpPr>
          <p:cNvPr id="22" name="PlaceHolder 4"/>
          <p:cNvSpPr>
            <a:spLocks noGrp="1"/>
          </p:cNvSpPr>
          <p:nvPr>
            <p:ph type="sldNum" idx="12"/>
          </p:nvPr>
        </p:nvSpPr>
        <p:spPr>
          <a:xfrm>
            <a:off x="6553080" y="6356520"/>
            <a:ext cx="2131560" cy="362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F8DD9175-EC72-4A36-8E06-77DAABDD3D4F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‹nº›</a:t>
            </a:fld>
            <a:endParaRPr lang="pt-BR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7440" cy="1140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pt-BR" sz="4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7440" cy="452376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pt-BR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743040" lvl="1" indent="-285840" defTabSz="9144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lang="pt-BR" sz="2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143000" lvl="2" indent="-22860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lang="pt-BR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600200" lvl="3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lang="pt-BR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057400" lvl="4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lang="pt-BR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dt" idx="13"/>
          </p:nvPr>
        </p:nvSpPr>
        <p:spPr>
          <a:xfrm>
            <a:off x="457200" y="6356520"/>
            <a:ext cx="2131560" cy="362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&lt;data/hora&gt;</a:t>
            </a:r>
            <a:endParaRPr lang="pt-BR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 type="ftr" idx="14"/>
          </p:nvPr>
        </p:nvSpPr>
        <p:spPr>
          <a:xfrm>
            <a:off x="3124080" y="6356520"/>
            <a:ext cx="2893320" cy="362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pt-B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pt-B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&lt;rodapé&gt;</a:t>
            </a:r>
          </a:p>
        </p:txBody>
      </p:sp>
      <p:sp>
        <p:nvSpPr>
          <p:cNvPr id="27" name="PlaceHolder 5"/>
          <p:cNvSpPr>
            <a:spLocks noGrp="1"/>
          </p:cNvSpPr>
          <p:nvPr>
            <p:ph type="sldNum" idx="15"/>
          </p:nvPr>
        </p:nvSpPr>
        <p:spPr>
          <a:xfrm>
            <a:off x="6553080" y="6356520"/>
            <a:ext cx="2131560" cy="362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6ECEE403-6C5B-4D14-ACB2-7F39F6D7D5A1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‹nº›</a:t>
            </a:fld>
            <a:endParaRPr lang="pt-BR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6629400" y="274680"/>
            <a:ext cx="2055240" cy="584928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ctr">
            <a:noAutofit/>
          </a:bodyPr>
          <a:lstStyle/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pt-BR" sz="4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457200" y="274680"/>
            <a:ext cx="6017760" cy="584928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pt-BR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743040" lvl="1" indent="-285840" defTabSz="9144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lang="pt-BR" sz="2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143000" lvl="2" indent="-22860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lang="pt-BR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600200" lvl="3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lang="pt-BR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057400" lvl="4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lang="pt-BR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dt" idx="16"/>
          </p:nvPr>
        </p:nvSpPr>
        <p:spPr>
          <a:xfrm>
            <a:off x="457200" y="6356520"/>
            <a:ext cx="2131560" cy="362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&lt;data/hora&gt;</a:t>
            </a:r>
            <a:endParaRPr lang="pt-BR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 type="ftr" idx="17"/>
          </p:nvPr>
        </p:nvSpPr>
        <p:spPr>
          <a:xfrm>
            <a:off x="3124080" y="6356520"/>
            <a:ext cx="2893320" cy="362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pt-B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pt-B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&lt;rodapé&gt;</a:t>
            </a:r>
          </a:p>
        </p:txBody>
      </p:sp>
      <p:sp>
        <p:nvSpPr>
          <p:cNvPr id="32" name="PlaceHolder 5"/>
          <p:cNvSpPr>
            <a:spLocks noGrp="1"/>
          </p:cNvSpPr>
          <p:nvPr>
            <p:ph type="sldNum" idx="18"/>
          </p:nvPr>
        </p:nvSpPr>
        <p:spPr>
          <a:xfrm>
            <a:off x="6553080" y="6356520"/>
            <a:ext cx="2131560" cy="362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6ACAEA71-7ACB-433B-BF29-714BE36DD4F4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‹nº›</a:t>
            </a:fld>
            <a:endParaRPr lang="pt-BR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7440" cy="1140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pt-BR" sz="4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7440" cy="45237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pt-BR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743040" lvl="1" indent="-285840" defTabSz="9144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lang="pt-BR" sz="2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143000" lvl="2" indent="-22860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lang="pt-BR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600200" lvl="3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lang="pt-BR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057400" lvl="4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lang="pt-BR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 type="dt" idx="19"/>
          </p:nvPr>
        </p:nvSpPr>
        <p:spPr>
          <a:xfrm>
            <a:off x="457200" y="6356520"/>
            <a:ext cx="2131560" cy="362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&lt;data/hora&gt;</a:t>
            </a:r>
            <a:endParaRPr lang="pt-BR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 type="ftr" idx="20"/>
          </p:nvPr>
        </p:nvSpPr>
        <p:spPr>
          <a:xfrm>
            <a:off x="3124080" y="6356520"/>
            <a:ext cx="2893320" cy="362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pt-B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pt-B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&lt;rodapé&gt;</a:t>
            </a:r>
          </a:p>
        </p:txBody>
      </p:sp>
      <p:sp>
        <p:nvSpPr>
          <p:cNvPr id="37" name="PlaceHolder 5"/>
          <p:cNvSpPr>
            <a:spLocks noGrp="1"/>
          </p:cNvSpPr>
          <p:nvPr>
            <p:ph type="sldNum" idx="21"/>
          </p:nvPr>
        </p:nvSpPr>
        <p:spPr>
          <a:xfrm>
            <a:off x="6553080" y="6356520"/>
            <a:ext cx="2131560" cy="362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BD8020AE-D88F-4A7A-BDD1-E32314B88115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‹nº›</a:t>
            </a:fld>
            <a:endParaRPr lang="pt-BR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ection Head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722160" y="4406760"/>
            <a:ext cx="7770240" cy="13600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4000" b="1" u="none" strike="noStrike" cap="all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pt-BR" sz="4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722160" y="2906640"/>
            <a:ext cx="7770240" cy="1497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marL="228600" indent="0" defTabSz="914400">
              <a:lnSpc>
                <a:spcPct val="100000"/>
              </a:lnSpc>
              <a:spcBef>
                <a:spcPts val="400"/>
              </a:spcBef>
              <a:buNone/>
              <a:tabLst>
                <a:tab pos="0" algn="l"/>
              </a:tabLst>
            </a:pPr>
            <a:r>
              <a:rPr lang="en-US" sz="20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Click to edit Master text styles</a:t>
            </a:r>
            <a:endParaRPr lang="pt-BR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dt" idx="22"/>
          </p:nvPr>
        </p:nvSpPr>
        <p:spPr>
          <a:xfrm>
            <a:off x="457200" y="6356520"/>
            <a:ext cx="2131560" cy="362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&lt;data/hora&gt;</a:t>
            </a:r>
            <a:endParaRPr lang="pt-BR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ftr" idx="23"/>
          </p:nvPr>
        </p:nvSpPr>
        <p:spPr>
          <a:xfrm>
            <a:off x="3124080" y="6356520"/>
            <a:ext cx="2893320" cy="362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pt-B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pt-B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&lt;rodapé&gt;</a:t>
            </a:r>
          </a:p>
        </p:txBody>
      </p:sp>
      <p:sp>
        <p:nvSpPr>
          <p:cNvPr id="42" name="PlaceHolder 5"/>
          <p:cNvSpPr>
            <a:spLocks noGrp="1"/>
          </p:cNvSpPr>
          <p:nvPr>
            <p:ph type="sldNum" idx="24"/>
          </p:nvPr>
        </p:nvSpPr>
        <p:spPr>
          <a:xfrm>
            <a:off x="6553080" y="6356520"/>
            <a:ext cx="2131560" cy="362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B56C649A-766B-44DD-B9C5-6645264081F8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‹nº›</a:t>
            </a:fld>
            <a:endParaRPr lang="pt-BR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7440" cy="1140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pt-BR" sz="4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36320" cy="45237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pt-BR" sz="2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743040" lvl="1" indent="-28584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lang="pt-BR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143000" lvl="2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lang="pt-BR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600200" lvl="3" indent="-228600" defTabSz="9144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lang="pt-BR" sz="1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057400" lvl="4" indent="-228600" defTabSz="9144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lang="pt-BR" sz="1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45" name="PlaceHolder 3"/>
          <p:cNvSpPr>
            <a:spLocks noGrp="1"/>
          </p:cNvSpPr>
          <p:nvPr>
            <p:ph type="body"/>
          </p:nvPr>
        </p:nvSpPr>
        <p:spPr>
          <a:xfrm>
            <a:off x="4648320" y="1600200"/>
            <a:ext cx="4036320" cy="45237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pt-BR" sz="2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743040" lvl="1" indent="-28584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lang="pt-BR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143000" lvl="2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lang="pt-BR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600200" lvl="3" indent="-228600" defTabSz="9144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lang="pt-BR" sz="1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057400" lvl="4" indent="-228600" defTabSz="9144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lang="pt-BR" sz="1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46" name="PlaceHolder 4"/>
          <p:cNvSpPr>
            <a:spLocks noGrp="1"/>
          </p:cNvSpPr>
          <p:nvPr>
            <p:ph type="dt" idx="25"/>
          </p:nvPr>
        </p:nvSpPr>
        <p:spPr>
          <a:xfrm>
            <a:off x="457200" y="6356520"/>
            <a:ext cx="2131560" cy="362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&lt;data/hora&gt;</a:t>
            </a:r>
            <a:endParaRPr lang="pt-BR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" name="PlaceHolder 5"/>
          <p:cNvSpPr>
            <a:spLocks noGrp="1"/>
          </p:cNvSpPr>
          <p:nvPr>
            <p:ph type="ftr" idx="26"/>
          </p:nvPr>
        </p:nvSpPr>
        <p:spPr>
          <a:xfrm>
            <a:off x="3124080" y="6356520"/>
            <a:ext cx="2893320" cy="362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pt-B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pt-B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&lt;rodapé&gt;</a:t>
            </a:r>
          </a:p>
        </p:txBody>
      </p:sp>
      <p:sp>
        <p:nvSpPr>
          <p:cNvPr id="48" name="PlaceHolder 6"/>
          <p:cNvSpPr>
            <a:spLocks noGrp="1"/>
          </p:cNvSpPr>
          <p:nvPr>
            <p:ph type="sldNum" idx="27"/>
          </p:nvPr>
        </p:nvSpPr>
        <p:spPr>
          <a:xfrm>
            <a:off x="6553080" y="6356520"/>
            <a:ext cx="2131560" cy="362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DAB52B81-6A50-4418-95F0-DCC8A135D46D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‹nº›</a:t>
            </a:fld>
            <a:endParaRPr lang="pt-BR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5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5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hyperlink" Target="https://www.c6bank.com.br/blog/problemas-de-um-orcamento-publico-engessado" TargetMode="External"/><Relationship Id="rId7" Type="http://schemas.openxmlformats.org/officeDocument/2006/relationships/image" Target="../media/image12.png"/><Relationship Id="rId2" Type="http://schemas.openxmlformats.org/officeDocument/2006/relationships/hyperlink" Target="https://www.cnnbrasil.com.br/economia/macroeconomia/especialista-mais-de-95-do-orcamento-sao-despesas-obrigatorias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hyperlink" Target="https://www.cnnbrasil.com.br/economia/macroeconomia/despesa-livre-no-orcamento-cai-a-zero-em-2029-economistas-veem-colapso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lanalto.gov.br/ccivil_03/_Ato2019-2022/2019/Lei/L13846.htm#art31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5D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Freeform 2"/>
          <p:cNvSpPr/>
          <p:nvPr/>
        </p:nvSpPr>
        <p:spPr>
          <a:xfrm>
            <a:off x="0" y="0"/>
            <a:ext cx="18286200" cy="10285200"/>
          </a:xfrm>
          <a:custGeom>
            <a:avLst/>
            <a:gdLst>
              <a:gd name="textAreaLeft" fmla="*/ 0 w 18286200"/>
              <a:gd name="textAreaRight" fmla="*/ 18288360 w 18286200"/>
              <a:gd name="textAreaTop" fmla="*/ 0 h 10285200"/>
              <a:gd name="textAreaBottom" fmla="*/ 10287360 h 10285200"/>
            </a:gdLst>
            <a:ahLst/>
            <a:cxnLst/>
            <a:rect l="textAreaLeft" t="textAreaTop" r="textAreaRight" b="textAreaBottom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2">
              <a:alphaModFix amt="34000"/>
            </a:blip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pt-BR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62" name="Group 3"/>
          <p:cNvGrpSpPr/>
          <p:nvPr/>
        </p:nvGrpSpPr>
        <p:grpSpPr>
          <a:xfrm>
            <a:off x="858960" y="8068320"/>
            <a:ext cx="11464560" cy="1188000"/>
            <a:chOff x="858960" y="8068320"/>
            <a:chExt cx="11464560" cy="1188000"/>
          </a:xfrm>
        </p:grpSpPr>
        <p:sp>
          <p:nvSpPr>
            <p:cNvPr id="63" name="Freeform 4"/>
            <p:cNvSpPr/>
            <p:nvPr/>
          </p:nvSpPr>
          <p:spPr>
            <a:xfrm>
              <a:off x="858960" y="8068320"/>
              <a:ext cx="11464560" cy="1188000"/>
            </a:xfrm>
            <a:custGeom>
              <a:avLst/>
              <a:gdLst>
                <a:gd name="textAreaLeft" fmla="*/ 0 w 11464560"/>
                <a:gd name="textAreaRight" fmla="*/ 11466720 w 11464560"/>
                <a:gd name="textAreaTop" fmla="*/ 0 h 1188000"/>
                <a:gd name="textAreaBottom" fmla="*/ 1190160 h 1188000"/>
              </a:gdLst>
              <a:ahLst/>
              <a:cxnLst/>
              <a:rect l="textAreaLeft" t="textAreaTop" r="textAreaRight" b="textAreaBottom"/>
              <a:pathLst>
                <a:path w="2778015" h="288321">
                  <a:moveTo>
                    <a:pt x="67517" y="0"/>
                  </a:moveTo>
                  <a:lnTo>
                    <a:pt x="2710498" y="0"/>
                  </a:lnTo>
                  <a:cubicBezTo>
                    <a:pt x="2728405" y="0"/>
                    <a:pt x="2745578" y="7113"/>
                    <a:pt x="2758240" y="19775"/>
                  </a:cubicBezTo>
                  <a:cubicBezTo>
                    <a:pt x="2770901" y="32437"/>
                    <a:pt x="2778015" y="49610"/>
                    <a:pt x="2778015" y="67517"/>
                  </a:cubicBezTo>
                  <a:lnTo>
                    <a:pt x="2778015" y="220805"/>
                  </a:lnTo>
                  <a:cubicBezTo>
                    <a:pt x="2778015" y="238711"/>
                    <a:pt x="2770901" y="255884"/>
                    <a:pt x="2758240" y="268546"/>
                  </a:cubicBezTo>
                  <a:cubicBezTo>
                    <a:pt x="2745578" y="281208"/>
                    <a:pt x="2728405" y="288321"/>
                    <a:pt x="2710498" y="288321"/>
                  </a:cubicBezTo>
                  <a:lnTo>
                    <a:pt x="67517" y="288321"/>
                  </a:lnTo>
                  <a:cubicBezTo>
                    <a:pt x="30228" y="288321"/>
                    <a:pt x="0" y="258093"/>
                    <a:pt x="0" y="220805"/>
                  </a:cubicBezTo>
                  <a:lnTo>
                    <a:pt x="0" y="67517"/>
                  </a:lnTo>
                  <a:cubicBezTo>
                    <a:pt x="0" y="49610"/>
                    <a:pt x="7113" y="32437"/>
                    <a:pt x="19775" y="19775"/>
                  </a:cubicBezTo>
                  <a:cubicBezTo>
                    <a:pt x="32437" y="7113"/>
                    <a:pt x="49610" y="0"/>
                    <a:pt x="67517" y="0"/>
                  </a:cubicBezTo>
                  <a:close/>
                </a:path>
              </a:pathLst>
            </a:custGeom>
            <a:noFill/>
            <a:ln w="47625" cap="rnd">
              <a:solidFill>
                <a:srgbClr val="FFFF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64" name="TextBox 5"/>
            <p:cNvSpPr/>
            <p:nvPr/>
          </p:nvSpPr>
          <p:spPr>
            <a:xfrm>
              <a:off x="858960" y="8225640"/>
              <a:ext cx="11464560" cy="1030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50760" rIns="50760" bIns="5076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65" name="Group 6"/>
          <p:cNvGrpSpPr/>
          <p:nvPr/>
        </p:nvGrpSpPr>
        <p:grpSpPr>
          <a:xfrm>
            <a:off x="12543120" y="8068320"/>
            <a:ext cx="3672000" cy="1188000"/>
            <a:chOff x="12543120" y="8068320"/>
            <a:chExt cx="3672000" cy="1188000"/>
          </a:xfrm>
        </p:grpSpPr>
        <p:sp>
          <p:nvSpPr>
            <p:cNvPr id="66" name="Freeform 7"/>
            <p:cNvSpPr/>
            <p:nvPr/>
          </p:nvSpPr>
          <p:spPr>
            <a:xfrm>
              <a:off x="12543120" y="8068320"/>
              <a:ext cx="3672000" cy="1188000"/>
            </a:xfrm>
            <a:custGeom>
              <a:avLst/>
              <a:gdLst>
                <a:gd name="textAreaLeft" fmla="*/ 0 w 3672000"/>
                <a:gd name="textAreaRight" fmla="*/ 3674160 w 3672000"/>
                <a:gd name="textAreaTop" fmla="*/ 0 h 1188000"/>
                <a:gd name="textAreaBottom" fmla="*/ 1190160 h 1188000"/>
              </a:gdLst>
              <a:ahLst/>
              <a:cxnLst/>
              <a:rect l="textAreaLeft" t="textAreaTop" r="textAreaRight" b="textAreaBottom"/>
              <a:pathLst>
                <a:path w="1163060" h="376733">
                  <a:moveTo>
                    <a:pt x="188367" y="0"/>
                  </a:moveTo>
                  <a:lnTo>
                    <a:pt x="974693" y="0"/>
                  </a:lnTo>
                  <a:cubicBezTo>
                    <a:pt x="1078725" y="0"/>
                    <a:pt x="1163060" y="84335"/>
                    <a:pt x="1163060" y="188367"/>
                  </a:cubicBezTo>
                  <a:lnTo>
                    <a:pt x="1163060" y="188367"/>
                  </a:lnTo>
                  <a:cubicBezTo>
                    <a:pt x="1163060" y="238325"/>
                    <a:pt x="1143214" y="286237"/>
                    <a:pt x="1107888" y="321562"/>
                  </a:cubicBezTo>
                  <a:cubicBezTo>
                    <a:pt x="1072563" y="356888"/>
                    <a:pt x="1024651" y="376733"/>
                    <a:pt x="974693" y="376733"/>
                  </a:cubicBezTo>
                  <a:lnTo>
                    <a:pt x="188367" y="376733"/>
                  </a:lnTo>
                  <a:cubicBezTo>
                    <a:pt x="84335" y="376733"/>
                    <a:pt x="0" y="292399"/>
                    <a:pt x="0" y="188367"/>
                  </a:cubicBezTo>
                  <a:lnTo>
                    <a:pt x="0" y="188367"/>
                  </a:lnTo>
                  <a:cubicBezTo>
                    <a:pt x="0" y="84335"/>
                    <a:pt x="84335" y="0"/>
                    <a:pt x="188367" y="0"/>
                  </a:cubicBezTo>
                  <a:close/>
                </a:path>
              </a:pathLst>
            </a:custGeom>
            <a:solidFill>
              <a:srgbClr val="FFFFFF"/>
            </a:solidFill>
            <a:ln w="47625" cap="rnd">
              <a:solidFill>
                <a:srgbClr val="FFFF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67" name="TextBox 8"/>
            <p:cNvSpPr/>
            <p:nvPr/>
          </p:nvSpPr>
          <p:spPr>
            <a:xfrm>
              <a:off x="12543120" y="8188560"/>
              <a:ext cx="3672000" cy="106740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50760" rIns="50760" bIns="5076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sp>
        <p:nvSpPr>
          <p:cNvPr id="68" name="Freeform 9"/>
          <p:cNvSpPr/>
          <p:nvPr/>
        </p:nvSpPr>
        <p:spPr>
          <a:xfrm>
            <a:off x="16439400" y="8238960"/>
            <a:ext cx="817560" cy="817560"/>
          </a:xfrm>
          <a:custGeom>
            <a:avLst/>
            <a:gdLst>
              <a:gd name="textAreaLeft" fmla="*/ 0 w 817560"/>
              <a:gd name="textAreaRight" fmla="*/ 819720 w 817560"/>
              <a:gd name="textAreaTop" fmla="*/ 0 h 817560"/>
              <a:gd name="textAreaBottom" fmla="*/ 819720 h 817560"/>
            </a:gdLst>
            <a:ahLst/>
            <a:cxnLst/>
            <a:rect l="textAreaLeft" t="textAreaTop" r="textAreaRight" b="textAreaBottom"/>
            <a:pathLst>
              <a:path w="819809" h="819809">
                <a:moveTo>
                  <a:pt x="0" y="0"/>
                </a:moveTo>
                <a:lnTo>
                  <a:pt x="819809" y="0"/>
                </a:lnTo>
                <a:lnTo>
                  <a:pt x="819809" y="819808"/>
                </a:lnTo>
                <a:lnTo>
                  <a:pt x="0" y="819808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pt-BR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9" name="TextBox 10"/>
          <p:cNvSpPr/>
          <p:nvPr/>
        </p:nvSpPr>
        <p:spPr>
          <a:xfrm>
            <a:off x="1028880" y="3543480"/>
            <a:ext cx="13729320" cy="2962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algn="just" defTabSz="914400">
              <a:lnSpc>
                <a:spcPts val="7775"/>
              </a:lnSpc>
            </a:pPr>
            <a:r>
              <a:rPr lang="pt-BR" sz="6000" b="1" u="none" strike="noStrike">
                <a:solidFill>
                  <a:srgbClr val="FFFFFF"/>
                </a:solidFill>
                <a:effectLst/>
                <a:uFillTx/>
                <a:latin typeface="Garet"/>
                <a:ea typeface="Garet"/>
              </a:rPr>
              <a:t>Painel:</a:t>
            </a:r>
            <a:r>
              <a:rPr lang="pt-BR" sz="6000" b="0" u="none" strike="noStrike">
                <a:solidFill>
                  <a:srgbClr val="FFFFFF"/>
                </a:solidFill>
                <a:effectLst/>
                <a:uFillTx/>
                <a:latin typeface="Garet"/>
                <a:ea typeface="Garet"/>
              </a:rPr>
              <a:t> A Responsabilidade dos Gestores e Conselheiros frente ao Estudo Atuarial.</a:t>
            </a:r>
            <a:endParaRPr lang="pt-BR" sz="6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0" name="TextBox 11"/>
          <p:cNvSpPr/>
          <p:nvPr/>
        </p:nvSpPr>
        <p:spPr>
          <a:xfrm>
            <a:off x="1028880" y="4682880"/>
            <a:ext cx="11512440" cy="1399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defTabSz="914400">
              <a:lnSpc>
                <a:spcPts val="11030"/>
              </a:lnSpc>
            </a:pPr>
            <a:endParaRPr lang="pt-BR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1" name="TextBox 12"/>
          <p:cNvSpPr/>
          <p:nvPr/>
        </p:nvSpPr>
        <p:spPr>
          <a:xfrm>
            <a:off x="1629000" y="8459280"/>
            <a:ext cx="9924480" cy="411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defTabSz="914400">
              <a:lnSpc>
                <a:spcPts val="3240"/>
              </a:lnSpc>
            </a:pPr>
            <a:r>
              <a:rPr lang="pt-BR" sz="3000" b="1" u="none" strike="noStrike">
                <a:solidFill>
                  <a:srgbClr val="FFFFFF"/>
                </a:solidFill>
                <a:effectLst/>
                <a:uFillTx/>
                <a:latin typeface="Garet"/>
                <a:ea typeface="Garet"/>
              </a:rPr>
              <a:t>Leandro Viana Antunes Pinheiro</a:t>
            </a:r>
            <a:r>
              <a:rPr lang="pt-BR" sz="3000" b="0" u="none" strike="noStrike">
                <a:solidFill>
                  <a:srgbClr val="FFFFFF"/>
                </a:solidFill>
                <a:effectLst/>
                <a:uFillTx/>
                <a:latin typeface="Garet"/>
                <a:ea typeface="Garet"/>
              </a:rPr>
              <a:t> </a:t>
            </a:r>
            <a:endParaRPr lang="pt-BR" sz="3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2" name="TextBox 13"/>
          <p:cNvSpPr/>
          <p:nvPr/>
        </p:nvSpPr>
        <p:spPr>
          <a:xfrm>
            <a:off x="13059720" y="8473680"/>
            <a:ext cx="2577960" cy="411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defTabSz="914400">
              <a:lnSpc>
                <a:spcPts val="3240"/>
              </a:lnSpc>
            </a:pPr>
            <a:r>
              <a:rPr lang="pt-BR" sz="3000" b="1" u="none" strike="noStrike">
                <a:solidFill>
                  <a:srgbClr val="2A0182"/>
                </a:solidFill>
                <a:effectLst/>
                <a:uFillTx/>
                <a:latin typeface="Garet Bold"/>
                <a:ea typeface="Garet Bold"/>
              </a:rPr>
              <a:t>Vamos lá?</a:t>
            </a:r>
            <a:endParaRPr lang="pt-BR" sz="3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3" name="TextBox 14"/>
          <p:cNvSpPr/>
          <p:nvPr/>
        </p:nvSpPr>
        <p:spPr>
          <a:xfrm>
            <a:off x="1629000" y="1191240"/>
            <a:ext cx="3656160" cy="410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defTabSz="914400">
              <a:lnSpc>
                <a:spcPts val="3240"/>
              </a:lnSpc>
            </a:pPr>
            <a:endParaRPr lang="pt-BR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grpSp>
        <p:nvGrpSpPr>
          <p:cNvPr id="74" name="Group 15"/>
          <p:cNvGrpSpPr/>
          <p:nvPr/>
        </p:nvGrpSpPr>
        <p:grpSpPr>
          <a:xfrm>
            <a:off x="14179680" y="-468360"/>
            <a:ext cx="4106160" cy="4106160"/>
            <a:chOff x="14179680" y="-468360"/>
            <a:chExt cx="4106160" cy="4106160"/>
          </a:xfrm>
        </p:grpSpPr>
        <p:sp>
          <p:nvSpPr>
            <p:cNvPr id="75" name="Freeform 16"/>
            <p:cNvSpPr/>
            <p:nvPr/>
          </p:nvSpPr>
          <p:spPr>
            <a:xfrm>
              <a:off x="14179680" y="-468360"/>
              <a:ext cx="4106160" cy="4106160"/>
            </a:xfrm>
            <a:custGeom>
              <a:avLst/>
              <a:gdLst>
                <a:gd name="textAreaLeft" fmla="*/ 0 w 4106160"/>
                <a:gd name="textAreaRight" fmla="*/ 4108320 w 4106160"/>
                <a:gd name="textAreaTop" fmla="*/ 0 h 4106160"/>
                <a:gd name="textAreaBottom" fmla="*/ 4108320 h 4106160"/>
              </a:gdLst>
              <a:ahLst/>
              <a:cxnLst/>
              <a:rect l="textAreaLeft" t="textAreaTop" r="textAreaRight" b="textAreaBottom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>
                <a:alpha val="9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76" name="TextBox 17"/>
            <p:cNvSpPr/>
            <p:nvPr/>
          </p:nvSpPr>
          <p:spPr>
            <a:xfrm>
              <a:off x="14564880" y="-179640"/>
              <a:ext cx="3335760" cy="34318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10440" tIns="10440" rIns="10440" bIns="10440" anchor="ctr">
              <a:noAutofit/>
            </a:bodyPr>
            <a:lstStyle/>
            <a:p>
              <a:pPr algn="ctr" defTabSz="914400">
                <a:lnSpc>
                  <a:spcPts val="524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77" name="Group 18"/>
          <p:cNvGrpSpPr/>
          <p:nvPr/>
        </p:nvGrpSpPr>
        <p:grpSpPr>
          <a:xfrm>
            <a:off x="14232600" y="629280"/>
            <a:ext cx="3958200" cy="1914480"/>
            <a:chOff x="14232600" y="629280"/>
            <a:chExt cx="3958200" cy="1914480"/>
          </a:xfrm>
        </p:grpSpPr>
        <p:sp>
          <p:nvSpPr>
            <p:cNvPr id="78" name="TextBox 19"/>
            <p:cNvSpPr/>
            <p:nvPr/>
          </p:nvSpPr>
          <p:spPr>
            <a:xfrm>
              <a:off x="14232600" y="629280"/>
              <a:ext cx="3958200" cy="7664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spAutoFit/>
            </a:bodyPr>
            <a:lstStyle/>
            <a:p>
              <a:pPr algn="ctr" defTabSz="914400">
                <a:lnSpc>
                  <a:spcPts val="6038"/>
                </a:lnSpc>
              </a:pPr>
              <a:r>
                <a:rPr lang="en-US" sz="4000" b="0" u="none" strike="noStrike" spc="896">
                  <a:solidFill>
                    <a:srgbClr val="FDF9EA"/>
                  </a:solidFill>
                  <a:effectLst/>
                  <a:uFillTx/>
                  <a:latin typeface="Anton"/>
                  <a:ea typeface="Anton"/>
                </a:rPr>
                <a:t>SEMINÁRIO</a:t>
              </a:r>
              <a:endParaRPr lang="pt-BR" sz="40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79" name="TextBox 20"/>
            <p:cNvSpPr/>
            <p:nvPr/>
          </p:nvSpPr>
          <p:spPr>
            <a:xfrm>
              <a:off x="14232600" y="1240200"/>
              <a:ext cx="3958200" cy="76500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spAutoFit/>
            </a:bodyPr>
            <a:lstStyle/>
            <a:p>
              <a:pPr algn="ctr" defTabSz="914400">
                <a:lnSpc>
                  <a:spcPts val="6026"/>
                </a:lnSpc>
              </a:pPr>
              <a:r>
                <a:rPr lang="en-US" sz="4310" b="1" u="none" strike="noStrike" spc="383">
                  <a:solidFill>
                    <a:srgbClr val="0EFEC1"/>
                  </a:solidFill>
                  <a:effectLst/>
                  <a:uFillTx/>
                  <a:latin typeface="Open Sans Bold"/>
                  <a:ea typeface="Open Sans Bold"/>
                </a:rPr>
                <a:t>JUR   DICO</a:t>
              </a:r>
              <a:endParaRPr lang="pt-BR" sz="431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80" name="Freeform 21"/>
            <p:cNvSpPr/>
            <p:nvPr/>
          </p:nvSpPr>
          <p:spPr>
            <a:xfrm>
              <a:off x="15601384" y="1392816"/>
              <a:ext cx="725760" cy="448560"/>
            </a:xfrm>
            <a:custGeom>
              <a:avLst/>
              <a:gdLst>
                <a:gd name="textAreaLeft" fmla="*/ 0 w 725760"/>
                <a:gd name="textAreaRight" fmla="*/ 727920 w 725760"/>
                <a:gd name="textAreaTop" fmla="*/ 0 h 448560"/>
                <a:gd name="textAreaBottom" fmla="*/ 450720 h 448560"/>
              </a:gdLst>
              <a:ahLst/>
              <a:cxnLst/>
              <a:rect l="textAreaLeft" t="textAreaTop" r="textAreaRight" b="textAreaBottom"/>
              <a:pathLst>
                <a:path w="797320" h="600980">
                  <a:moveTo>
                    <a:pt x="0" y="0"/>
                  </a:moveTo>
                  <a:lnTo>
                    <a:pt x="797320" y="0"/>
                  </a:lnTo>
                  <a:lnTo>
                    <a:pt x="797320" y="600979"/>
                  </a:lnTo>
                  <a:lnTo>
                    <a:pt x="0" y="600979"/>
                  </a:lnTo>
                  <a:lnTo>
                    <a:pt x="0" y="0"/>
                  </a:lnTo>
                  <a:close/>
                </a:path>
              </a:pathLst>
            </a:custGeom>
            <a:blipFill rotWithShape="0"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/>
              <a:stretch/>
            </a:blip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 dirty="0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81" name="TextBox 22"/>
            <p:cNvSpPr/>
            <p:nvPr/>
          </p:nvSpPr>
          <p:spPr>
            <a:xfrm>
              <a:off x="14232600" y="1959120"/>
              <a:ext cx="3958200" cy="5846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spAutoFit/>
            </a:bodyPr>
            <a:lstStyle/>
            <a:p>
              <a:pPr algn="ctr" defTabSz="914400">
                <a:lnSpc>
                  <a:spcPts val="4606"/>
                </a:lnSpc>
              </a:pPr>
              <a:r>
                <a:rPr lang="en-US" sz="3290" b="0" u="none" strike="noStrike" spc="533">
                  <a:solidFill>
                    <a:srgbClr val="FFFFFF"/>
                  </a:solidFill>
                  <a:effectLst/>
                  <a:uFillTx/>
                  <a:latin typeface="League Spartan"/>
                  <a:ea typeface="League Spartan"/>
                </a:rPr>
                <a:t>E ATUARIAL</a:t>
              </a:r>
              <a:endParaRPr lang="pt-BR" sz="329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</p:grpSp>
      <p:pic>
        <p:nvPicPr>
          <p:cNvPr id="23" name="Imagem 22">
            <a:extLst>
              <a:ext uri="{FF2B5EF4-FFF2-40B4-BE49-F238E27FC236}">
                <a16:creationId xmlns:a16="http://schemas.microsoft.com/office/drawing/2014/main" id="{94205EDD-C323-4183-B88E-B8871BF6006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594" y="504720"/>
            <a:ext cx="2406523" cy="2160000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98AF1497-4523-4F4F-B80A-F0C2BDC7495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79" t="19435" r="55288" b="15773"/>
          <a:stretch/>
        </p:blipFill>
        <p:spPr>
          <a:xfrm>
            <a:off x="3392280" y="672300"/>
            <a:ext cx="4212000" cy="172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5D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Freeform 2"/>
          <p:cNvSpPr/>
          <p:nvPr/>
        </p:nvSpPr>
        <p:spPr>
          <a:xfrm>
            <a:off x="0" y="-18329"/>
            <a:ext cx="18285840" cy="10284840"/>
          </a:xfrm>
          <a:custGeom>
            <a:avLst/>
            <a:gdLst>
              <a:gd name="textAreaLeft" fmla="*/ 0 w 18285840"/>
              <a:gd name="textAreaRight" fmla="*/ 18288000 w 18285840"/>
              <a:gd name="textAreaTop" fmla="*/ 0 h 10284840"/>
              <a:gd name="textAreaBottom" fmla="*/ 10287000 h 10284840"/>
            </a:gdLst>
            <a:ahLst/>
            <a:cxnLst/>
            <a:rect l="textAreaLeft" t="textAreaTop" r="textAreaRight" b="textAreaBottom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2">
              <a:alphaModFix amt="34000"/>
            </a:blip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pt-BR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38" name="Freeform 3"/>
          <p:cNvSpPr/>
          <p:nvPr/>
        </p:nvSpPr>
        <p:spPr>
          <a:xfrm>
            <a:off x="13798440" y="3096000"/>
            <a:ext cx="3517200" cy="7200000"/>
          </a:xfrm>
          <a:custGeom>
            <a:avLst/>
            <a:gdLst>
              <a:gd name="textAreaLeft" fmla="*/ 0 w 3517200"/>
              <a:gd name="textAreaRight" fmla="*/ 3518640 w 3517200"/>
              <a:gd name="textAreaTop" fmla="*/ 0 h 7200000"/>
              <a:gd name="textAreaBottom" fmla="*/ 7201440 h 7200000"/>
            </a:gdLst>
            <a:ahLst/>
            <a:cxnLst/>
            <a:rect l="textAreaLeft" t="textAreaTop" r="textAreaRight" b="textAreaBottom"/>
            <a:pathLst>
              <a:path w="5028111" h="10287000">
                <a:moveTo>
                  <a:pt x="0" y="0"/>
                </a:moveTo>
                <a:lnTo>
                  <a:pt x="5028111" y="0"/>
                </a:lnTo>
                <a:lnTo>
                  <a:pt x="5028111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3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pt-BR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39" name="TextBox 4"/>
          <p:cNvSpPr/>
          <p:nvPr/>
        </p:nvSpPr>
        <p:spPr>
          <a:xfrm>
            <a:off x="8660880" y="4449449"/>
            <a:ext cx="5834520" cy="72725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defTabSz="914400">
              <a:lnSpc>
                <a:spcPts val="6361"/>
              </a:lnSpc>
            </a:pPr>
            <a:r>
              <a:rPr lang="pt-BR" sz="3400" b="1" u="none" strike="noStrike" spc="411" dirty="0">
                <a:solidFill>
                  <a:srgbClr val="FFFF00"/>
                </a:solidFill>
                <a:effectLst/>
                <a:uFillTx/>
                <a:latin typeface="Garet Bold"/>
                <a:ea typeface="Garet Bold"/>
              </a:rPr>
              <a:t>CONTATOS</a:t>
            </a:r>
            <a:endParaRPr lang="pt-BR" sz="3400" b="0" u="none" strike="noStrike" dirty="0">
              <a:solidFill>
                <a:srgbClr val="FFFF00"/>
              </a:solidFill>
              <a:effectLst/>
              <a:uFillTx/>
              <a:latin typeface="Arial"/>
            </a:endParaRPr>
          </a:p>
        </p:txBody>
      </p:sp>
      <p:grpSp>
        <p:nvGrpSpPr>
          <p:cNvPr id="440" name="Group 5"/>
          <p:cNvGrpSpPr/>
          <p:nvPr/>
        </p:nvGrpSpPr>
        <p:grpSpPr>
          <a:xfrm>
            <a:off x="1031040" y="8850240"/>
            <a:ext cx="1861560" cy="251640"/>
            <a:chOff x="1031040" y="8850240"/>
            <a:chExt cx="1861560" cy="251640"/>
          </a:xfrm>
        </p:grpSpPr>
        <p:sp>
          <p:nvSpPr>
            <p:cNvPr id="441" name="Freeform 6"/>
            <p:cNvSpPr/>
            <p:nvPr/>
          </p:nvSpPr>
          <p:spPr>
            <a:xfrm rot="10800000">
              <a:off x="103104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442" name="TextBox 7"/>
            <p:cNvSpPr/>
            <p:nvPr/>
          </p:nvSpPr>
          <p:spPr>
            <a:xfrm rot="10800000">
              <a:off x="103104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443" name="Group 8"/>
          <p:cNvGrpSpPr/>
          <p:nvPr/>
        </p:nvGrpSpPr>
        <p:grpSpPr>
          <a:xfrm>
            <a:off x="3082320" y="8850240"/>
            <a:ext cx="1861560" cy="251640"/>
            <a:chOff x="3082320" y="8850240"/>
            <a:chExt cx="1861560" cy="251640"/>
          </a:xfrm>
        </p:grpSpPr>
        <p:sp>
          <p:nvSpPr>
            <p:cNvPr id="444" name="Freeform 9"/>
            <p:cNvSpPr/>
            <p:nvPr/>
          </p:nvSpPr>
          <p:spPr>
            <a:xfrm rot="10800000">
              <a:off x="308232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445" name="TextBox 10"/>
            <p:cNvSpPr/>
            <p:nvPr/>
          </p:nvSpPr>
          <p:spPr>
            <a:xfrm rot="10800000">
              <a:off x="308232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446" name="Group 11"/>
          <p:cNvGrpSpPr/>
          <p:nvPr/>
        </p:nvGrpSpPr>
        <p:grpSpPr>
          <a:xfrm>
            <a:off x="5133960" y="8850240"/>
            <a:ext cx="1861560" cy="251640"/>
            <a:chOff x="5133960" y="8850240"/>
            <a:chExt cx="1861560" cy="251640"/>
          </a:xfrm>
        </p:grpSpPr>
        <p:sp>
          <p:nvSpPr>
            <p:cNvPr id="447" name="Freeform 12"/>
            <p:cNvSpPr/>
            <p:nvPr/>
          </p:nvSpPr>
          <p:spPr>
            <a:xfrm rot="10800000">
              <a:off x="513396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448" name="TextBox 13"/>
            <p:cNvSpPr/>
            <p:nvPr/>
          </p:nvSpPr>
          <p:spPr>
            <a:xfrm rot="10800000">
              <a:off x="513396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449" name="Group 14"/>
          <p:cNvGrpSpPr/>
          <p:nvPr/>
        </p:nvGrpSpPr>
        <p:grpSpPr>
          <a:xfrm>
            <a:off x="7185600" y="8850240"/>
            <a:ext cx="1861560" cy="251640"/>
            <a:chOff x="7185600" y="8850240"/>
            <a:chExt cx="1861560" cy="251640"/>
          </a:xfrm>
        </p:grpSpPr>
        <p:sp>
          <p:nvSpPr>
            <p:cNvPr id="450" name="Freeform 15"/>
            <p:cNvSpPr/>
            <p:nvPr/>
          </p:nvSpPr>
          <p:spPr>
            <a:xfrm rot="10800000">
              <a:off x="718560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451" name="TextBox 16"/>
            <p:cNvSpPr/>
            <p:nvPr/>
          </p:nvSpPr>
          <p:spPr>
            <a:xfrm rot="10800000">
              <a:off x="718560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452" name="Group 17"/>
          <p:cNvGrpSpPr/>
          <p:nvPr/>
        </p:nvGrpSpPr>
        <p:grpSpPr>
          <a:xfrm>
            <a:off x="9236880" y="8850240"/>
            <a:ext cx="1861560" cy="251640"/>
            <a:chOff x="9236880" y="8850240"/>
            <a:chExt cx="1861560" cy="251640"/>
          </a:xfrm>
        </p:grpSpPr>
        <p:sp>
          <p:nvSpPr>
            <p:cNvPr id="453" name="Freeform 18"/>
            <p:cNvSpPr/>
            <p:nvPr/>
          </p:nvSpPr>
          <p:spPr>
            <a:xfrm rot="10800000">
              <a:off x="923688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454" name="TextBox 19"/>
            <p:cNvSpPr/>
            <p:nvPr/>
          </p:nvSpPr>
          <p:spPr>
            <a:xfrm rot="10800000">
              <a:off x="923688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455" name="Group 20"/>
          <p:cNvGrpSpPr/>
          <p:nvPr/>
        </p:nvGrpSpPr>
        <p:grpSpPr>
          <a:xfrm>
            <a:off x="11288520" y="8850240"/>
            <a:ext cx="1861560" cy="251640"/>
            <a:chOff x="11288520" y="8850240"/>
            <a:chExt cx="1861560" cy="251640"/>
          </a:xfrm>
        </p:grpSpPr>
        <p:sp>
          <p:nvSpPr>
            <p:cNvPr id="456" name="Freeform 21"/>
            <p:cNvSpPr/>
            <p:nvPr/>
          </p:nvSpPr>
          <p:spPr>
            <a:xfrm rot="10800000">
              <a:off x="1128852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457" name="TextBox 22"/>
            <p:cNvSpPr/>
            <p:nvPr/>
          </p:nvSpPr>
          <p:spPr>
            <a:xfrm rot="10800000">
              <a:off x="1128852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458" name="Group 23"/>
          <p:cNvGrpSpPr/>
          <p:nvPr/>
        </p:nvGrpSpPr>
        <p:grpSpPr>
          <a:xfrm>
            <a:off x="13340160" y="8850240"/>
            <a:ext cx="1861560" cy="251640"/>
            <a:chOff x="13340160" y="8850240"/>
            <a:chExt cx="1861560" cy="251640"/>
          </a:xfrm>
        </p:grpSpPr>
        <p:sp>
          <p:nvSpPr>
            <p:cNvPr id="459" name="Freeform 24"/>
            <p:cNvSpPr/>
            <p:nvPr/>
          </p:nvSpPr>
          <p:spPr>
            <a:xfrm rot="10800000">
              <a:off x="1334016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460" name="TextBox 25"/>
            <p:cNvSpPr/>
            <p:nvPr/>
          </p:nvSpPr>
          <p:spPr>
            <a:xfrm rot="10800000">
              <a:off x="1334016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461" name="Group 26"/>
          <p:cNvGrpSpPr/>
          <p:nvPr/>
        </p:nvGrpSpPr>
        <p:grpSpPr>
          <a:xfrm>
            <a:off x="15397920" y="8850240"/>
            <a:ext cx="1861560" cy="251640"/>
            <a:chOff x="15397920" y="8850240"/>
            <a:chExt cx="1861560" cy="251640"/>
          </a:xfrm>
        </p:grpSpPr>
        <p:sp>
          <p:nvSpPr>
            <p:cNvPr id="462" name="Freeform 27"/>
            <p:cNvSpPr/>
            <p:nvPr/>
          </p:nvSpPr>
          <p:spPr>
            <a:xfrm rot="10800000">
              <a:off x="1539792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463" name="TextBox 28"/>
            <p:cNvSpPr/>
            <p:nvPr/>
          </p:nvSpPr>
          <p:spPr>
            <a:xfrm rot="10800000">
              <a:off x="1539792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sp>
        <p:nvSpPr>
          <p:cNvPr id="464" name="TextBox 30"/>
          <p:cNvSpPr/>
          <p:nvPr/>
        </p:nvSpPr>
        <p:spPr>
          <a:xfrm>
            <a:off x="8736480" y="5216589"/>
            <a:ext cx="3728880" cy="44884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defTabSz="914400">
              <a:lnSpc>
                <a:spcPts val="3501"/>
              </a:lnSpc>
            </a:pPr>
            <a:r>
              <a:rPr lang="pt-BR" sz="3200" b="1" u="none" strike="noStrike" dirty="0">
                <a:solidFill>
                  <a:schemeClr val="accent6"/>
                </a:solidFill>
                <a:effectLst/>
                <a:uFillTx/>
                <a:latin typeface="Garet Bold"/>
                <a:ea typeface="Garet Bold"/>
              </a:rPr>
              <a:t>Telefone</a:t>
            </a:r>
            <a:r>
              <a:rPr lang="pt-BR" sz="2500" b="1" u="none" strike="noStrike" dirty="0">
                <a:solidFill>
                  <a:schemeClr val="accent6"/>
                </a:solidFill>
                <a:effectLst/>
                <a:uFillTx/>
                <a:latin typeface="Garet Bold"/>
                <a:ea typeface="Garet Bold"/>
              </a:rPr>
              <a:t>:</a:t>
            </a:r>
            <a:endParaRPr lang="pt-BR" sz="2500" b="0" u="none" strike="noStrike" dirty="0">
              <a:solidFill>
                <a:schemeClr val="accent6"/>
              </a:solidFill>
              <a:effectLst/>
              <a:uFillTx/>
              <a:latin typeface="Arial"/>
            </a:endParaRPr>
          </a:p>
        </p:txBody>
      </p:sp>
      <p:sp>
        <p:nvSpPr>
          <p:cNvPr id="465" name="TextBox 31"/>
          <p:cNvSpPr/>
          <p:nvPr/>
        </p:nvSpPr>
        <p:spPr>
          <a:xfrm>
            <a:off x="8790840" y="6809274"/>
            <a:ext cx="3728880" cy="44884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defTabSz="914400">
              <a:lnSpc>
                <a:spcPts val="3501"/>
              </a:lnSpc>
            </a:pPr>
            <a:r>
              <a:rPr lang="pt-BR" sz="3200" b="1" u="none" strike="noStrike" dirty="0">
                <a:solidFill>
                  <a:schemeClr val="accent6"/>
                </a:solidFill>
                <a:effectLst/>
                <a:uFillTx/>
                <a:latin typeface="Garet Bold"/>
                <a:ea typeface="Garet Bold"/>
              </a:rPr>
              <a:t>E-mail:</a:t>
            </a:r>
            <a:endParaRPr lang="pt-BR" sz="3200" b="0" u="none" strike="noStrike" dirty="0">
              <a:solidFill>
                <a:schemeClr val="accent6"/>
              </a:solidFill>
              <a:effectLst/>
              <a:uFillTx/>
              <a:latin typeface="Arial"/>
            </a:endParaRPr>
          </a:p>
        </p:txBody>
      </p:sp>
      <p:sp>
        <p:nvSpPr>
          <p:cNvPr id="467" name="TextBox 34"/>
          <p:cNvSpPr/>
          <p:nvPr/>
        </p:nvSpPr>
        <p:spPr>
          <a:xfrm>
            <a:off x="8736480" y="5711126"/>
            <a:ext cx="4416480" cy="98488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defTabSz="914400"/>
            <a:r>
              <a:rPr lang="pt-BR" sz="3200" b="0" u="none" strike="noStrike" dirty="0">
                <a:solidFill>
                  <a:srgbClr val="FFFFFF"/>
                </a:solidFill>
                <a:effectLst/>
                <a:uFillTx/>
                <a:latin typeface="Garet"/>
                <a:ea typeface="Garet"/>
              </a:rPr>
              <a:t>(22) 99902 3529</a:t>
            </a:r>
          </a:p>
          <a:p>
            <a:pPr defTabSz="914400"/>
            <a:r>
              <a:rPr lang="pt-BR" sz="3200" dirty="0">
                <a:solidFill>
                  <a:srgbClr val="FFFFFF"/>
                </a:solidFill>
                <a:latin typeface="Garet"/>
              </a:rPr>
              <a:t>(22) 2668 7332</a:t>
            </a:r>
            <a:endParaRPr lang="pt-BR" sz="3200" b="0" u="none" strike="noStrike" dirty="0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68" name="TextBox 35"/>
          <p:cNvSpPr/>
          <p:nvPr/>
        </p:nvSpPr>
        <p:spPr>
          <a:xfrm>
            <a:off x="8790839" y="7232346"/>
            <a:ext cx="5368074" cy="98488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0" rIns="0" bIns="0" anchor="t">
            <a:spAutoFit/>
          </a:bodyPr>
          <a:lstStyle/>
          <a:p>
            <a:pPr defTabSz="914400"/>
            <a:r>
              <a:rPr lang="pt-BR" sz="3200" b="0" u="none" strike="noStrike" dirty="0">
                <a:solidFill>
                  <a:srgbClr val="FFFFFF"/>
                </a:solidFill>
                <a:effectLst/>
                <a:uFillTx/>
                <a:latin typeface="Garet"/>
                <a:ea typeface="Garet"/>
              </a:rPr>
              <a:t>leandrovapinheiro@gmail.com</a:t>
            </a:r>
          </a:p>
          <a:p>
            <a:pPr defTabSz="914400"/>
            <a:r>
              <a:rPr lang="pt-BR" sz="3200" b="0" u="none" strike="noStrike" dirty="0">
                <a:solidFill>
                  <a:srgbClr val="FFFFFF"/>
                </a:solidFill>
                <a:effectLst/>
                <a:uFillTx/>
                <a:latin typeface="Garet"/>
              </a:rPr>
              <a:t>fazenda@silvajardim.rj.gov.br</a:t>
            </a:r>
          </a:p>
        </p:txBody>
      </p:sp>
      <p:grpSp>
        <p:nvGrpSpPr>
          <p:cNvPr id="470" name="Group 41"/>
          <p:cNvGrpSpPr/>
          <p:nvPr/>
        </p:nvGrpSpPr>
        <p:grpSpPr>
          <a:xfrm>
            <a:off x="15201720" y="108000"/>
            <a:ext cx="2890440" cy="2890440"/>
            <a:chOff x="15201720" y="108000"/>
            <a:chExt cx="2890440" cy="2890440"/>
          </a:xfrm>
        </p:grpSpPr>
        <p:sp>
          <p:nvSpPr>
            <p:cNvPr id="471" name="Freeform 42"/>
            <p:cNvSpPr/>
            <p:nvPr/>
          </p:nvSpPr>
          <p:spPr>
            <a:xfrm>
              <a:off x="15201720" y="108000"/>
              <a:ext cx="2890440" cy="2890440"/>
            </a:xfrm>
            <a:custGeom>
              <a:avLst/>
              <a:gdLst>
                <a:gd name="textAreaLeft" fmla="*/ 0 w 2890440"/>
                <a:gd name="textAreaRight" fmla="*/ 2892600 w 2890440"/>
                <a:gd name="textAreaTop" fmla="*/ 0 h 2890440"/>
                <a:gd name="textAreaBottom" fmla="*/ 2892600 h 2890440"/>
              </a:gdLst>
              <a:ahLst/>
              <a:cxnLst/>
              <a:rect l="textAreaLeft" t="textAreaTop" r="textAreaRight" b="textAreaBottom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>
                <a:alpha val="9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472" name="TextBox 43"/>
            <p:cNvSpPr/>
            <p:nvPr/>
          </p:nvSpPr>
          <p:spPr>
            <a:xfrm>
              <a:off x="15472800" y="311400"/>
              <a:ext cx="2347920" cy="241560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10440" tIns="10440" rIns="10440" bIns="10440" anchor="ctr">
              <a:noAutofit/>
            </a:bodyPr>
            <a:lstStyle/>
            <a:p>
              <a:pPr algn="ctr" defTabSz="914400">
                <a:lnSpc>
                  <a:spcPts val="524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473" name="Group 44"/>
          <p:cNvGrpSpPr/>
          <p:nvPr/>
        </p:nvGrpSpPr>
        <p:grpSpPr>
          <a:xfrm>
            <a:off x="15300000" y="862560"/>
            <a:ext cx="2700000" cy="1356840"/>
            <a:chOff x="15300000" y="862560"/>
            <a:chExt cx="2700000" cy="1356840"/>
          </a:xfrm>
        </p:grpSpPr>
        <p:sp>
          <p:nvSpPr>
            <p:cNvPr id="474" name="TextBox 45"/>
            <p:cNvSpPr/>
            <p:nvPr/>
          </p:nvSpPr>
          <p:spPr>
            <a:xfrm>
              <a:off x="15300000" y="862560"/>
              <a:ext cx="2700000" cy="5403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spAutoFit/>
            </a:bodyPr>
            <a:lstStyle/>
            <a:p>
              <a:pPr algn="ctr" defTabSz="914400">
                <a:lnSpc>
                  <a:spcPts val="4252"/>
                </a:lnSpc>
              </a:pPr>
              <a:r>
                <a:rPr lang="en-US" sz="2800" b="0" u="none" strike="noStrike" spc="632">
                  <a:solidFill>
                    <a:srgbClr val="FDF9EA"/>
                  </a:solidFill>
                  <a:effectLst/>
                  <a:uFillTx/>
                  <a:latin typeface="Anton"/>
                  <a:ea typeface="Anton"/>
                </a:rPr>
                <a:t>SEMINÁRIO</a:t>
              </a:r>
              <a:endParaRPr lang="pt-BR" sz="28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475" name="TextBox 46"/>
            <p:cNvSpPr/>
            <p:nvPr/>
          </p:nvSpPr>
          <p:spPr>
            <a:xfrm>
              <a:off x="15300000" y="1299600"/>
              <a:ext cx="2700000" cy="539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spAutoFit/>
            </a:bodyPr>
            <a:lstStyle/>
            <a:p>
              <a:pPr algn="ctr" defTabSz="914400">
                <a:lnSpc>
                  <a:spcPts val="4243"/>
                </a:lnSpc>
              </a:pPr>
              <a:r>
                <a:rPr lang="en-US" sz="3030" b="1" u="none" strike="noStrike" spc="269">
                  <a:solidFill>
                    <a:srgbClr val="0EFEC1"/>
                  </a:solidFill>
                  <a:effectLst/>
                  <a:uFillTx/>
                  <a:latin typeface="Open Sans Bold"/>
                  <a:ea typeface="Open Sans Bold"/>
                </a:rPr>
                <a:t>JUR   DICO</a:t>
              </a:r>
              <a:endParaRPr lang="pt-BR" sz="303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476" name="Freeform 47"/>
            <p:cNvSpPr/>
            <p:nvPr/>
          </p:nvSpPr>
          <p:spPr>
            <a:xfrm>
              <a:off x="16233456" y="1414800"/>
              <a:ext cx="494280" cy="315360"/>
            </a:xfrm>
            <a:custGeom>
              <a:avLst/>
              <a:gdLst>
                <a:gd name="textAreaLeft" fmla="*/ 0 w 494280"/>
                <a:gd name="textAreaRight" fmla="*/ 496440 w 494280"/>
                <a:gd name="textAreaTop" fmla="*/ 0 h 315360"/>
                <a:gd name="textAreaBottom" fmla="*/ 317520 h 315360"/>
              </a:gdLst>
              <a:ahLst/>
              <a:cxnLst/>
              <a:rect l="textAreaLeft" t="textAreaTop" r="textAreaRight" b="textAreaBottom"/>
              <a:pathLst>
                <a:path w="561361" h="423126">
                  <a:moveTo>
                    <a:pt x="0" y="0"/>
                  </a:moveTo>
                  <a:lnTo>
                    <a:pt x="561361" y="0"/>
                  </a:lnTo>
                  <a:lnTo>
                    <a:pt x="561361" y="423126"/>
                  </a:lnTo>
                  <a:lnTo>
                    <a:pt x="0" y="423126"/>
                  </a:lnTo>
                  <a:lnTo>
                    <a:pt x="0" y="0"/>
                  </a:lnTo>
                  <a:close/>
                </a:path>
              </a:pathLst>
            </a:custGeom>
            <a:blipFill rotWithShape="0"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a:blip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477" name="TextBox 48"/>
            <p:cNvSpPr/>
            <p:nvPr/>
          </p:nvSpPr>
          <p:spPr>
            <a:xfrm>
              <a:off x="15300000" y="1807920"/>
              <a:ext cx="2700000" cy="411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spAutoFit/>
            </a:bodyPr>
            <a:lstStyle/>
            <a:p>
              <a:pPr algn="ctr" defTabSz="914400">
                <a:lnSpc>
                  <a:spcPts val="3243"/>
                </a:lnSpc>
              </a:pPr>
              <a:r>
                <a:rPr lang="en-US" sz="2320" b="0" u="none" strike="noStrike" spc="374">
                  <a:solidFill>
                    <a:srgbClr val="FFFFFF"/>
                  </a:solidFill>
                  <a:effectLst/>
                  <a:uFillTx/>
                  <a:latin typeface="League Spartan"/>
                  <a:ea typeface="League Spartan"/>
                </a:rPr>
                <a:t>E ATUARIAL</a:t>
              </a:r>
              <a:endParaRPr lang="pt-BR" sz="232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</p:grpSp>
      <p:sp>
        <p:nvSpPr>
          <p:cNvPr id="478" name="TextBox 38"/>
          <p:cNvSpPr/>
          <p:nvPr/>
        </p:nvSpPr>
        <p:spPr>
          <a:xfrm>
            <a:off x="1029240" y="784800"/>
            <a:ext cx="13550760" cy="808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 anchorCtr="1">
            <a:spAutoFit/>
          </a:bodyPr>
          <a:lstStyle/>
          <a:p>
            <a:pPr algn="ctr" defTabSz="914400">
              <a:lnSpc>
                <a:spcPts val="6361"/>
              </a:lnSpc>
            </a:pPr>
            <a:r>
              <a:rPr lang="pt-BR" sz="6000" b="1" u="none" strike="noStrike" spc="411" dirty="0">
                <a:solidFill>
                  <a:srgbClr val="FFFFFF"/>
                </a:solidFill>
                <a:effectLst/>
                <a:uFillTx/>
                <a:latin typeface="Garet Bold"/>
                <a:ea typeface="Garet Bold"/>
              </a:rPr>
              <a:t>MUITO OBRIGADO</a:t>
            </a:r>
            <a:endParaRPr lang="pt-BR" sz="6000" b="0" u="none" strike="noStrike" dirty="0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79" name="TextBox 71"/>
          <p:cNvSpPr/>
          <p:nvPr/>
        </p:nvSpPr>
        <p:spPr>
          <a:xfrm>
            <a:off x="1029600" y="2477160"/>
            <a:ext cx="14630400" cy="1616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defTabSz="914400">
              <a:lnSpc>
                <a:spcPts val="6361"/>
              </a:lnSpc>
              <a:spcBef>
                <a:spcPts val="1191"/>
              </a:spcBef>
              <a:spcAft>
                <a:spcPts val="992"/>
              </a:spcAft>
            </a:pPr>
            <a:r>
              <a:rPr lang="pt-BR" sz="4000" b="1" u="none" strike="noStrike" spc="411" dirty="0">
                <a:solidFill>
                  <a:srgbClr val="FFFFFF"/>
                </a:solidFill>
                <a:effectLst/>
                <a:uFillTx/>
                <a:latin typeface="Garet Bold"/>
                <a:ea typeface="Garet Bold"/>
              </a:rPr>
              <a:t>E vocês, já conferiram como anda o check-up atuarial do RPPS de vocês?</a:t>
            </a:r>
            <a:r>
              <a:rPr lang="pt-BR" sz="6000" b="1" u="none" strike="noStrike" spc="411" dirty="0">
                <a:solidFill>
                  <a:srgbClr val="FFFFFF"/>
                </a:solidFill>
                <a:effectLst/>
                <a:uFillTx/>
                <a:latin typeface="Garet Bold"/>
                <a:ea typeface="Garet Bold"/>
              </a:rPr>
              <a:t> </a:t>
            </a:r>
            <a:endParaRPr lang="pt-BR" sz="6000" b="0" u="none" strike="noStrike" dirty="0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80D9FC65-6661-4FCB-A219-E6E6D0E837B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799" y="4410360"/>
            <a:ext cx="2406523" cy="2160000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97B3022E-512D-40D2-A485-CF4E208B68E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79" t="19435" r="55288" b="15773"/>
          <a:stretch/>
        </p:blipFill>
        <p:spPr>
          <a:xfrm>
            <a:off x="3809520" y="4546728"/>
            <a:ext cx="4212000" cy="172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5D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Box 6"/>
          <p:cNvSpPr/>
          <p:nvPr/>
        </p:nvSpPr>
        <p:spPr>
          <a:xfrm>
            <a:off x="1028880" y="2667960"/>
            <a:ext cx="11523960" cy="1509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defTabSz="914400">
              <a:lnSpc>
                <a:spcPts val="5944"/>
              </a:lnSpc>
            </a:pPr>
            <a:r>
              <a:rPr lang="pt-BR" sz="5500" b="1" u="none" strike="noStrike" dirty="0">
                <a:solidFill>
                  <a:srgbClr val="FFFFFF"/>
                </a:solidFill>
                <a:effectLst/>
                <a:uFillTx/>
                <a:latin typeface="Garet Bold"/>
                <a:ea typeface="Garet Bold"/>
              </a:rPr>
              <a:t>Mas afinal, sobre o que vamos falar?...</a:t>
            </a:r>
            <a:endParaRPr lang="pt-BR" sz="5500" b="0" u="none" strike="noStrike" dirty="0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grpSp>
        <p:nvGrpSpPr>
          <p:cNvPr id="83" name="Group 7"/>
          <p:cNvGrpSpPr/>
          <p:nvPr/>
        </p:nvGrpSpPr>
        <p:grpSpPr>
          <a:xfrm>
            <a:off x="1028880" y="4540680"/>
            <a:ext cx="600840" cy="600840"/>
            <a:chOff x="1028880" y="4540680"/>
            <a:chExt cx="600840" cy="600840"/>
          </a:xfrm>
        </p:grpSpPr>
        <p:sp>
          <p:nvSpPr>
            <p:cNvPr id="84" name="Freeform 8"/>
            <p:cNvSpPr/>
            <p:nvPr/>
          </p:nvSpPr>
          <p:spPr>
            <a:xfrm>
              <a:off x="1028880" y="4540680"/>
              <a:ext cx="600840" cy="600840"/>
            </a:xfrm>
            <a:custGeom>
              <a:avLst/>
              <a:gdLst>
                <a:gd name="textAreaLeft" fmla="*/ 0 w 600840"/>
                <a:gd name="textAreaRight" fmla="*/ 603000 w 600840"/>
                <a:gd name="textAreaTop" fmla="*/ 0 h 600840"/>
                <a:gd name="textAreaBottom" fmla="*/ 603000 h 600840"/>
              </a:gdLst>
              <a:ahLst/>
              <a:cxnLst/>
              <a:rect l="textAreaLeft" t="textAreaTop" r="textAreaRight" b="textAreaBottom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85" name="TextBox 9"/>
            <p:cNvSpPr/>
            <p:nvPr/>
          </p:nvSpPr>
          <p:spPr>
            <a:xfrm>
              <a:off x="1085400" y="4625280"/>
              <a:ext cx="487800" cy="4593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50760" rIns="50760" bIns="5076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86" name="Group 10"/>
          <p:cNvGrpSpPr/>
          <p:nvPr/>
        </p:nvGrpSpPr>
        <p:grpSpPr>
          <a:xfrm>
            <a:off x="1028880" y="5548680"/>
            <a:ext cx="600840" cy="600840"/>
            <a:chOff x="1028880" y="5548680"/>
            <a:chExt cx="600840" cy="600840"/>
          </a:xfrm>
        </p:grpSpPr>
        <p:sp>
          <p:nvSpPr>
            <p:cNvPr id="87" name="Freeform 11"/>
            <p:cNvSpPr/>
            <p:nvPr/>
          </p:nvSpPr>
          <p:spPr>
            <a:xfrm>
              <a:off x="1028880" y="5548680"/>
              <a:ext cx="600840" cy="600840"/>
            </a:xfrm>
            <a:custGeom>
              <a:avLst/>
              <a:gdLst>
                <a:gd name="textAreaLeft" fmla="*/ 0 w 600840"/>
                <a:gd name="textAreaRight" fmla="*/ 603000 w 600840"/>
                <a:gd name="textAreaTop" fmla="*/ 0 h 600840"/>
                <a:gd name="textAreaBottom" fmla="*/ 603000 h 600840"/>
              </a:gdLst>
              <a:ahLst/>
              <a:cxnLst/>
              <a:rect l="textAreaLeft" t="textAreaTop" r="textAreaRight" b="textAreaBottom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88" name="TextBox 12"/>
            <p:cNvSpPr/>
            <p:nvPr/>
          </p:nvSpPr>
          <p:spPr>
            <a:xfrm>
              <a:off x="1085400" y="5633280"/>
              <a:ext cx="487800" cy="4593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50760" rIns="50760" bIns="5076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89" name="Group 13"/>
          <p:cNvGrpSpPr/>
          <p:nvPr/>
        </p:nvGrpSpPr>
        <p:grpSpPr>
          <a:xfrm>
            <a:off x="1028880" y="6556320"/>
            <a:ext cx="600840" cy="600840"/>
            <a:chOff x="1028880" y="6556320"/>
            <a:chExt cx="600840" cy="600840"/>
          </a:xfrm>
        </p:grpSpPr>
        <p:sp>
          <p:nvSpPr>
            <p:cNvPr id="90" name="Freeform 14"/>
            <p:cNvSpPr/>
            <p:nvPr/>
          </p:nvSpPr>
          <p:spPr>
            <a:xfrm>
              <a:off x="1028880" y="6556320"/>
              <a:ext cx="600840" cy="600840"/>
            </a:xfrm>
            <a:custGeom>
              <a:avLst/>
              <a:gdLst>
                <a:gd name="textAreaLeft" fmla="*/ 0 w 600840"/>
                <a:gd name="textAreaRight" fmla="*/ 603000 w 600840"/>
                <a:gd name="textAreaTop" fmla="*/ 0 h 600840"/>
                <a:gd name="textAreaBottom" fmla="*/ 603000 h 600840"/>
              </a:gdLst>
              <a:ahLst/>
              <a:cxnLst/>
              <a:rect l="textAreaLeft" t="textAreaTop" r="textAreaRight" b="textAreaBottom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91" name="TextBox 15"/>
            <p:cNvSpPr/>
            <p:nvPr/>
          </p:nvSpPr>
          <p:spPr>
            <a:xfrm>
              <a:off x="1085400" y="6641280"/>
              <a:ext cx="487800" cy="4593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50760" rIns="50760" bIns="5076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92" name="Group 16"/>
          <p:cNvGrpSpPr/>
          <p:nvPr/>
        </p:nvGrpSpPr>
        <p:grpSpPr>
          <a:xfrm>
            <a:off x="1028880" y="7564320"/>
            <a:ext cx="600840" cy="600840"/>
            <a:chOff x="1028880" y="7564320"/>
            <a:chExt cx="600840" cy="600840"/>
          </a:xfrm>
        </p:grpSpPr>
        <p:sp>
          <p:nvSpPr>
            <p:cNvPr id="93" name="Freeform 17"/>
            <p:cNvSpPr/>
            <p:nvPr/>
          </p:nvSpPr>
          <p:spPr>
            <a:xfrm>
              <a:off x="1028880" y="7564320"/>
              <a:ext cx="600840" cy="600840"/>
            </a:xfrm>
            <a:custGeom>
              <a:avLst/>
              <a:gdLst>
                <a:gd name="textAreaLeft" fmla="*/ 0 w 600840"/>
                <a:gd name="textAreaRight" fmla="*/ 603000 w 600840"/>
                <a:gd name="textAreaTop" fmla="*/ 0 h 600840"/>
                <a:gd name="textAreaBottom" fmla="*/ 603000 h 600840"/>
              </a:gdLst>
              <a:ahLst/>
              <a:cxnLst/>
              <a:rect l="textAreaLeft" t="textAreaTop" r="textAreaRight" b="textAreaBottom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94" name="TextBox 18"/>
            <p:cNvSpPr/>
            <p:nvPr/>
          </p:nvSpPr>
          <p:spPr>
            <a:xfrm>
              <a:off x="1085400" y="7649280"/>
              <a:ext cx="487800" cy="4593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50760" rIns="50760" bIns="5076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95" name="Group 19"/>
          <p:cNvGrpSpPr/>
          <p:nvPr/>
        </p:nvGrpSpPr>
        <p:grpSpPr>
          <a:xfrm>
            <a:off x="8793720" y="4540680"/>
            <a:ext cx="600840" cy="600840"/>
            <a:chOff x="8793720" y="4540680"/>
            <a:chExt cx="600840" cy="600840"/>
          </a:xfrm>
        </p:grpSpPr>
        <p:sp>
          <p:nvSpPr>
            <p:cNvPr id="96" name="Freeform 20"/>
            <p:cNvSpPr/>
            <p:nvPr/>
          </p:nvSpPr>
          <p:spPr>
            <a:xfrm>
              <a:off x="8793720" y="4540680"/>
              <a:ext cx="600840" cy="600840"/>
            </a:xfrm>
            <a:custGeom>
              <a:avLst/>
              <a:gdLst>
                <a:gd name="textAreaLeft" fmla="*/ 0 w 600840"/>
                <a:gd name="textAreaRight" fmla="*/ 603000 w 600840"/>
                <a:gd name="textAreaTop" fmla="*/ 0 h 600840"/>
                <a:gd name="textAreaBottom" fmla="*/ 603000 h 600840"/>
              </a:gdLst>
              <a:ahLst/>
              <a:cxnLst/>
              <a:rect l="textAreaLeft" t="textAreaTop" r="textAreaRight" b="textAreaBottom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97" name="TextBox 21"/>
            <p:cNvSpPr/>
            <p:nvPr/>
          </p:nvSpPr>
          <p:spPr>
            <a:xfrm>
              <a:off x="8850240" y="4625280"/>
              <a:ext cx="487800" cy="4593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50760" rIns="50760" bIns="5076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98" name="Group 22"/>
          <p:cNvGrpSpPr/>
          <p:nvPr/>
        </p:nvGrpSpPr>
        <p:grpSpPr>
          <a:xfrm>
            <a:off x="8793720" y="5548680"/>
            <a:ext cx="600840" cy="600840"/>
            <a:chOff x="8793720" y="5548680"/>
            <a:chExt cx="600840" cy="600840"/>
          </a:xfrm>
        </p:grpSpPr>
        <p:sp>
          <p:nvSpPr>
            <p:cNvPr id="99" name="Freeform 23"/>
            <p:cNvSpPr/>
            <p:nvPr/>
          </p:nvSpPr>
          <p:spPr>
            <a:xfrm>
              <a:off x="8793720" y="5548680"/>
              <a:ext cx="600840" cy="600840"/>
            </a:xfrm>
            <a:custGeom>
              <a:avLst/>
              <a:gdLst>
                <a:gd name="textAreaLeft" fmla="*/ 0 w 600840"/>
                <a:gd name="textAreaRight" fmla="*/ 603000 w 600840"/>
                <a:gd name="textAreaTop" fmla="*/ 0 h 600840"/>
                <a:gd name="textAreaBottom" fmla="*/ 603000 h 600840"/>
              </a:gdLst>
              <a:ahLst/>
              <a:cxnLst/>
              <a:rect l="textAreaLeft" t="textAreaTop" r="textAreaRight" b="textAreaBottom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00" name="TextBox 24"/>
            <p:cNvSpPr/>
            <p:nvPr/>
          </p:nvSpPr>
          <p:spPr>
            <a:xfrm>
              <a:off x="8850240" y="5633280"/>
              <a:ext cx="487800" cy="4593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50760" rIns="50760" bIns="5076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101" name="Group 31"/>
          <p:cNvGrpSpPr/>
          <p:nvPr/>
        </p:nvGrpSpPr>
        <p:grpSpPr>
          <a:xfrm>
            <a:off x="1031040" y="8850240"/>
            <a:ext cx="1861560" cy="251640"/>
            <a:chOff x="1031040" y="8850240"/>
            <a:chExt cx="1861560" cy="251640"/>
          </a:xfrm>
        </p:grpSpPr>
        <p:sp>
          <p:nvSpPr>
            <p:cNvPr id="102" name="Freeform 32"/>
            <p:cNvSpPr/>
            <p:nvPr/>
          </p:nvSpPr>
          <p:spPr>
            <a:xfrm rot="10800000">
              <a:off x="103104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03" name="TextBox 33"/>
            <p:cNvSpPr/>
            <p:nvPr/>
          </p:nvSpPr>
          <p:spPr>
            <a:xfrm rot="10800000">
              <a:off x="103104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104" name="Group 34"/>
          <p:cNvGrpSpPr/>
          <p:nvPr/>
        </p:nvGrpSpPr>
        <p:grpSpPr>
          <a:xfrm>
            <a:off x="3082320" y="8850240"/>
            <a:ext cx="1861560" cy="251640"/>
            <a:chOff x="3082320" y="8850240"/>
            <a:chExt cx="1861560" cy="251640"/>
          </a:xfrm>
        </p:grpSpPr>
        <p:sp>
          <p:nvSpPr>
            <p:cNvPr id="105" name="Freeform 35"/>
            <p:cNvSpPr/>
            <p:nvPr/>
          </p:nvSpPr>
          <p:spPr>
            <a:xfrm rot="10800000">
              <a:off x="308232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06" name="TextBox 36"/>
            <p:cNvSpPr/>
            <p:nvPr/>
          </p:nvSpPr>
          <p:spPr>
            <a:xfrm rot="10800000">
              <a:off x="308232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107" name="Group 37"/>
          <p:cNvGrpSpPr/>
          <p:nvPr/>
        </p:nvGrpSpPr>
        <p:grpSpPr>
          <a:xfrm>
            <a:off x="5133960" y="8850240"/>
            <a:ext cx="1861560" cy="251640"/>
            <a:chOff x="5133960" y="8850240"/>
            <a:chExt cx="1861560" cy="251640"/>
          </a:xfrm>
        </p:grpSpPr>
        <p:sp>
          <p:nvSpPr>
            <p:cNvPr id="108" name="Freeform 38"/>
            <p:cNvSpPr/>
            <p:nvPr/>
          </p:nvSpPr>
          <p:spPr>
            <a:xfrm rot="10800000">
              <a:off x="513396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09" name="TextBox 39"/>
            <p:cNvSpPr/>
            <p:nvPr/>
          </p:nvSpPr>
          <p:spPr>
            <a:xfrm rot="10800000">
              <a:off x="513396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110" name="Group 40"/>
          <p:cNvGrpSpPr/>
          <p:nvPr/>
        </p:nvGrpSpPr>
        <p:grpSpPr>
          <a:xfrm>
            <a:off x="7185600" y="8850240"/>
            <a:ext cx="1861560" cy="251640"/>
            <a:chOff x="7185600" y="8850240"/>
            <a:chExt cx="1861560" cy="251640"/>
          </a:xfrm>
        </p:grpSpPr>
        <p:sp>
          <p:nvSpPr>
            <p:cNvPr id="111" name="Freeform 41"/>
            <p:cNvSpPr/>
            <p:nvPr/>
          </p:nvSpPr>
          <p:spPr>
            <a:xfrm rot="10800000">
              <a:off x="718560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12" name="TextBox 42"/>
            <p:cNvSpPr/>
            <p:nvPr/>
          </p:nvSpPr>
          <p:spPr>
            <a:xfrm rot="10800000">
              <a:off x="718560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113" name="Group 43"/>
          <p:cNvGrpSpPr/>
          <p:nvPr/>
        </p:nvGrpSpPr>
        <p:grpSpPr>
          <a:xfrm>
            <a:off x="9236880" y="8850240"/>
            <a:ext cx="1861560" cy="251640"/>
            <a:chOff x="9236880" y="8850240"/>
            <a:chExt cx="1861560" cy="251640"/>
          </a:xfrm>
        </p:grpSpPr>
        <p:sp>
          <p:nvSpPr>
            <p:cNvPr id="114" name="Freeform 44"/>
            <p:cNvSpPr/>
            <p:nvPr/>
          </p:nvSpPr>
          <p:spPr>
            <a:xfrm rot="10800000">
              <a:off x="923688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15" name="TextBox 45"/>
            <p:cNvSpPr/>
            <p:nvPr/>
          </p:nvSpPr>
          <p:spPr>
            <a:xfrm rot="10800000">
              <a:off x="923688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116" name="Group 46"/>
          <p:cNvGrpSpPr/>
          <p:nvPr/>
        </p:nvGrpSpPr>
        <p:grpSpPr>
          <a:xfrm>
            <a:off x="11288520" y="8850240"/>
            <a:ext cx="1861560" cy="251640"/>
            <a:chOff x="11288520" y="8850240"/>
            <a:chExt cx="1861560" cy="251640"/>
          </a:xfrm>
        </p:grpSpPr>
        <p:sp>
          <p:nvSpPr>
            <p:cNvPr id="117" name="Freeform 47"/>
            <p:cNvSpPr/>
            <p:nvPr/>
          </p:nvSpPr>
          <p:spPr>
            <a:xfrm rot="10800000">
              <a:off x="1128852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18" name="TextBox 48"/>
            <p:cNvSpPr/>
            <p:nvPr/>
          </p:nvSpPr>
          <p:spPr>
            <a:xfrm rot="10800000">
              <a:off x="1128852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119" name="Group 49"/>
          <p:cNvGrpSpPr/>
          <p:nvPr/>
        </p:nvGrpSpPr>
        <p:grpSpPr>
          <a:xfrm>
            <a:off x="13340160" y="8850240"/>
            <a:ext cx="1861560" cy="251640"/>
            <a:chOff x="13340160" y="8850240"/>
            <a:chExt cx="1861560" cy="251640"/>
          </a:xfrm>
        </p:grpSpPr>
        <p:sp>
          <p:nvSpPr>
            <p:cNvPr id="120" name="Freeform 50"/>
            <p:cNvSpPr/>
            <p:nvPr/>
          </p:nvSpPr>
          <p:spPr>
            <a:xfrm rot="10800000">
              <a:off x="1334016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21" name="TextBox 51"/>
            <p:cNvSpPr/>
            <p:nvPr/>
          </p:nvSpPr>
          <p:spPr>
            <a:xfrm rot="10800000">
              <a:off x="1334016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122" name="Group 52"/>
          <p:cNvGrpSpPr/>
          <p:nvPr/>
        </p:nvGrpSpPr>
        <p:grpSpPr>
          <a:xfrm>
            <a:off x="15397920" y="8850240"/>
            <a:ext cx="1861560" cy="251640"/>
            <a:chOff x="15397920" y="8850240"/>
            <a:chExt cx="1861560" cy="251640"/>
          </a:xfrm>
        </p:grpSpPr>
        <p:sp>
          <p:nvSpPr>
            <p:cNvPr id="123" name="Freeform 53"/>
            <p:cNvSpPr/>
            <p:nvPr/>
          </p:nvSpPr>
          <p:spPr>
            <a:xfrm rot="10800000">
              <a:off x="1539792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24" name="TextBox 54"/>
            <p:cNvSpPr/>
            <p:nvPr/>
          </p:nvSpPr>
          <p:spPr>
            <a:xfrm rot="10800000">
              <a:off x="1539792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sp>
        <p:nvSpPr>
          <p:cNvPr id="125" name="TextBox 56"/>
          <p:cNvSpPr/>
          <p:nvPr/>
        </p:nvSpPr>
        <p:spPr>
          <a:xfrm>
            <a:off x="1877040" y="4695840"/>
            <a:ext cx="6235920" cy="34560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defTabSz="914400">
              <a:lnSpc>
                <a:spcPts val="2483"/>
              </a:lnSpc>
            </a:pPr>
            <a:r>
              <a:rPr lang="pt-BR" sz="3200" b="1" u="none" strike="noStrike" dirty="0">
                <a:solidFill>
                  <a:srgbClr val="FFFFFF"/>
                </a:solidFill>
                <a:effectLst/>
                <a:uFillTx/>
                <a:latin typeface="Garet Bold"/>
                <a:ea typeface="Garet Bold"/>
              </a:rPr>
              <a:t>Governança</a:t>
            </a:r>
            <a:endParaRPr lang="pt-BR" sz="3200" b="0" u="none" strike="noStrike" dirty="0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26" name="TextBox 57"/>
          <p:cNvSpPr/>
          <p:nvPr/>
        </p:nvSpPr>
        <p:spPr>
          <a:xfrm>
            <a:off x="1877040" y="5703840"/>
            <a:ext cx="6235920" cy="34560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defTabSz="914400">
              <a:lnSpc>
                <a:spcPts val="2483"/>
              </a:lnSpc>
            </a:pPr>
            <a:r>
              <a:rPr lang="pt-BR" sz="3200" b="1" u="none" strike="noStrike" dirty="0">
                <a:solidFill>
                  <a:srgbClr val="FFFFFF"/>
                </a:solidFill>
                <a:effectLst/>
                <a:uFillTx/>
                <a:latin typeface="Garet Bold"/>
                <a:ea typeface="Garet Bold"/>
              </a:rPr>
              <a:t>Sustentabilidade</a:t>
            </a:r>
            <a:endParaRPr lang="pt-BR" sz="3200" b="0" u="none" strike="noStrike" dirty="0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27" name="TextBox 58"/>
          <p:cNvSpPr/>
          <p:nvPr/>
        </p:nvSpPr>
        <p:spPr>
          <a:xfrm>
            <a:off x="1877040" y="6711840"/>
            <a:ext cx="6235920" cy="34560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defTabSz="914400">
              <a:lnSpc>
                <a:spcPts val="2483"/>
              </a:lnSpc>
              <a:spcBef>
                <a:spcPts val="1191"/>
              </a:spcBef>
              <a:spcAft>
                <a:spcPts val="992"/>
              </a:spcAft>
            </a:pPr>
            <a:r>
              <a:rPr lang="pt-BR" sz="3200" b="1" u="none" strike="noStrike" dirty="0">
                <a:solidFill>
                  <a:srgbClr val="FFFFFF"/>
                </a:solidFill>
                <a:effectLst/>
                <a:uFillTx/>
                <a:latin typeface="Garet Bold"/>
                <a:ea typeface="Garet Bold"/>
              </a:rPr>
              <a:t>Check-up anual</a:t>
            </a:r>
            <a:endParaRPr lang="pt-BR" sz="3200" b="0" u="none" strike="noStrike" dirty="0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28" name="TextBox 59"/>
          <p:cNvSpPr/>
          <p:nvPr/>
        </p:nvSpPr>
        <p:spPr>
          <a:xfrm>
            <a:off x="1085400" y="7570800"/>
            <a:ext cx="6235920" cy="559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algn="just" defTabSz="914400">
              <a:lnSpc>
                <a:spcPts val="5944"/>
              </a:lnSpc>
            </a:pPr>
            <a:endParaRPr lang="pt-BR" sz="2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29" name="TextBox 60"/>
          <p:cNvSpPr/>
          <p:nvPr/>
        </p:nvSpPr>
        <p:spPr>
          <a:xfrm>
            <a:off x="9644400" y="4695840"/>
            <a:ext cx="6387120" cy="34560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defTabSz="914400">
              <a:lnSpc>
                <a:spcPts val="2483"/>
              </a:lnSpc>
            </a:pPr>
            <a:r>
              <a:rPr lang="pt-BR" sz="3200" b="1" u="none" strike="noStrike" dirty="0" err="1">
                <a:solidFill>
                  <a:srgbClr val="FFFFFF"/>
                </a:solidFill>
                <a:effectLst/>
                <a:uFillTx/>
                <a:latin typeface="Garet Bold"/>
                <a:ea typeface="Garet Bold"/>
              </a:rPr>
              <a:t>Breaking</a:t>
            </a:r>
            <a:r>
              <a:rPr lang="pt-BR" sz="3200" b="1" u="none" strike="noStrike" dirty="0">
                <a:solidFill>
                  <a:srgbClr val="FFFFFF"/>
                </a:solidFill>
                <a:effectLst/>
                <a:uFillTx/>
                <a:latin typeface="Garet Bold"/>
                <a:ea typeface="Garet Bold"/>
              </a:rPr>
              <a:t> News</a:t>
            </a:r>
            <a:endParaRPr lang="pt-BR" sz="3200" b="0" u="none" strike="noStrike" dirty="0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30" name="TextBox 61"/>
          <p:cNvSpPr/>
          <p:nvPr/>
        </p:nvSpPr>
        <p:spPr>
          <a:xfrm>
            <a:off x="9644400" y="5703840"/>
            <a:ext cx="6387120" cy="34560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defTabSz="914400">
              <a:lnSpc>
                <a:spcPts val="2483"/>
              </a:lnSpc>
            </a:pPr>
            <a:r>
              <a:rPr lang="pt-BR" sz="3200" b="1" u="none" strike="noStrike" dirty="0">
                <a:solidFill>
                  <a:srgbClr val="FFFFFF"/>
                </a:solidFill>
                <a:effectLst/>
                <a:uFillTx/>
                <a:latin typeface="Garet Bold"/>
                <a:ea typeface="Garet Bold"/>
              </a:rPr>
              <a:t>Responsabilização</a:t>
            </a:r>
            <a:endParaRPr lang="pt-BR" sz="3200" b="0" u="none" strike="noStrike" dirty="0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31" name="TextBox 62"/>
          <p:cNvSpPr/>
          <p:nvPr/>
        </p:nvSpPr>
        <p:spPr>
          <a:xfrm>
            <a:off x="9644400" y="6711840"/>
            <a:ext cx="6387120" cy="315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defTabSz="914400">
              <a:lnSpc>
                <a:spcPts val="2483"/>
              </a:lnSpc>
            </a:pPr>
            <a:endParaRPr lang="pt-BR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32" name="TextBox 63"/>
          <p:cNvSpPr/>
          <p:nvPr/>
        </p:nvSpPr>
        <p:spPr>
          <a:xfrm>
            <a:off x="9644400" y="7719840"/>
            <a:ext cx="6387120" cy="315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defTabSz="914400">
              <a:lnSpc>
                <a:spcPts val="2483"/>
              </a:lnSpc>
            </a:pPr>
            <a:endParaRPr lang="pt-BR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33" name="TextBox 64"/>
          <p:cNvSpPr/>
          <p:nvPr/>
        </p:nvSpPr>
        <p:spPr>
          <a:xfrm>
            <a:off x="1028880" y="4695840"/>
            <a:ext cx="600840" cy="315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algn="ctr" defTabSz="914400">
              <a:lnSpc>
                <a:spcPts val="2483"/>
              </a:lnSpc>
            </a:pPr>
            <a:r>
              <a:rPr lang="pt-BR" sz="2300" b="1" u="none" strike="noStrike">
                <a:solidFill>
                  <a:srgbClr val="311C61"/>
                </a:solidFill>
                <a:effectLst/>
                <a:uFillTx/>
                <a:latin typeface="Garet Bold"/>
                <a:ea typeface="Garet Bold"/>
              </a:rPr>
              <a:t>1</a:t>
            </a:r>
            <a:endParaRPr lang="pt-BR" sz="2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34" name="TextBox 65"/>
          <p:cNvSpPr/>
          <p:nvPr/>
        </p:nvSpPr>
        <p:spPr>
          <a:xfrm>
            <a:off x="1028880" y="5703840"/>
            <a:ext cx="600840" cy="315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algn="ctr" defTabSz="914400">
              <a:lnSpc>
                <a:spcPts val="2483"/>
              </a:lnSpc>
            </a:pPr>
            <a:r>
              <a:rPr lang="pt-BR" sz="2300" b="1" u="none" strike="noStrike">
                <a:solidFill>
                  <a:srgbClr val="311C61"/>
                </a:solidFill>
                <a:effectLst/>
                <a:uFillTx/>
                <a:latin typeface="Garet Bold"/>
                <a:ea typeface="Garet Bold"/>
              </a:rPr>
              <a:t>2</a:t>
            </a:r>
            <a:endParaRPr lang="pt-BR" sz="2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35" name="TextBox 66"/>
          <p:cNvSpPr/>
          <p:nvPr/>
        </p:nvSpPr>
        <p:spPr>
          <a:xfrm>
            <a:off x="1028880" y="6711840"/>
            <a:ext cx="600840" cy="315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algn="ctr" defTabSz="914400">
              <a:lnSpc>
                <a:spcPts val="2483"/>
              </a:lnSpc>
            </a:pPr>
            <a:r>
              <a:rPr lang="pt-BR" sz="2300" b="1" u="none" strike="noStrike">
                <a:solidFill>
                  <a:srgbClr val="311C61"/>
                </a:solidFill>
                <a:effectLst/>
                <a:uFillTx/>
                <a:latin typeface="Garet Bold"/>
                <a:ea typeface="Garet Bold"/>
              </a:rPr>
              <a:t>3</a:t>
            </a:r>
            <a:endParaRPr lang="pt-BR" sz="2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36" name="TextBox 67"/>
          <p:cNvSpPr/>
          <p:nvPr/>
        </p:nvSpPr>
        <p:spPr>
          <a:xfrm>
            <a:off x="1028880" y="7719840"/>
            <a:ext cx="600840" cy="315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algn="ctr" defTabSz="914400">
              <a:lnSpc>
                <a:spcPts val="2483"/>
              </a:lnSpc>
            </a:pPr>
            <a:r>
              <a:rPr lang="pt-BR" sz="2300" b="1" u="none" strike="noStrike">
                <a:solidFill>
                  <a:srgbClr val="311C61"/>
                </a:solidFill>
                <a:effectLst/>
                <a:uFillTx/>
                <a:latin typeface="Garet Bold"/>
                <a:ea typeface="Garet Bold"/>
              </a:rPr>
              <a:t>4</a:t>
            </a:r>
            <a:endParaRPr lang="pt-BR" sz="2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37" name="TextBox 68"/>
          <p:cNvSpPr/>
          <p:nvPr/>
        </p:nvSpPr>
        <p:spPr>
          <a:xfrm>
            <a:off x="8793720" y="4695840"/>
            <a:ext cx="600840" cy="315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algn="ctr" defTabSz="914400">
              <a:lnSpc>
                <a:spcPts val="2483"/>
              </a:lnSpc>
            </a:pPr>
            <a:r>
              <a:rPr lang="pt-BR" sz="2300" b="1" u="none" strike="noStrike">
                <a:solidFill>
                  <a:srgbClr val="311C61"/>
                </a:solidFill>
                <a:effectLst/>
                <a:uFillTx/>
                <a:latin typeface="Garet Bold"/>
                <a:ea typeface="Garet Bold"/>
              </a:rPr>
              <a:t>5</a:t>
            </a:r>
            <a:endParaRPr lang="pt-BR" sz="2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38" name="TextBox 69"/>
          <p:cNvSpPr/>
          <p:nvPr/>
        </p:nvSpPr>
        <p:spPr>
          <a:xfrm>
            <a:off x="8793720" y="5703840"/>
            <a:ext cx="600840" cy="315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algn="ctr" defTabSz="914400">
              <a:lnSpc>
                <a:spcPts val="2483"/>
              </a:lnSpc>
            </a:pPr>
            <a:r>
              <a:rPr lang="pt-BR" sz="2300" b="1" u="none" strike="noStrike">
                <a:solidFill>
                  <a:srgbClr val="311C61"/>
                </a:solidFill>
                <a:effectLst/>
                <a:uFillTx/>
                <a:latin typeface="Garet Bold"/>
                <a:ea typeface="Garet Bold"/>
              </a:rPr>
              <a:t>6</a:t>
            </a:r>
            <a:endParaRPr lang="pt-BR" sz="2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39" name="Freeform 72"/>
          <p:cNvSpPr/>
          <p:nvPr/>
        </p:nvSpPr>
        <p:spPr>
          <a:xfrm>
            <a:off x="16439400" y="7455960"/>
            <a:ext cx="817560" cy="817560"/>
          </a:xfrm>
          <a:custGeom>
            <a:avLst/>
            <a:gdLst>
              <a:gd name="textAreaLeft" fmla="*/ 0 w 817560"/>
              <a:gd name="textAreaRight" fmla="*/ 819720 w 817560"/>
              <a:gd name="textAreaTop" fmla="*/ 0 h 817560"/>
              <a:gd name="textAreaBottom" fmla="*/ 819720 h 817560"/>
            </a:gdLst>
            <a:ahLst/>
            <a:cxnLst/>
            <a:rect l="textAreaLeft" t="textAreaTop" r="textAreaRight" b="textAreaBottom"/>
            <a:pathLst>
              <a:path w="819809" h="819809">
                <a:moveTo>
                  <a:pt x="0" y="0"/>
                </a:moveTo>
                <a:lnTo>
                  <a:pt x="819809" y="0"/>
                </a:lnTo>
                <a:lnTo>
                  <a:pt x="819809" y="819808"/>
                </a:lnTo>
                <a:lnTo>
                  <a:pt x="0" y="819808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pt-BR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140" name="Group 73"/>
          <p:cNvGrpSpPr/>
          <p:nvPr/>
        </p:nvGrpSpPr>
        <p:grpSpPr>
          <a:xfrm>
            <a:off x="15201720" y="108000"/>
            <a:ext cx="2890440" cy="2890440"/>
            <a:chOff x="15201720" y="108000"/>
            <a:chExt cx="2890440" cy="2890440"/>
          </a:xfrm>
        </p:grpSpPr>
        <p:sp>
          <p:nvSpPr>
            <p:cNvPr id="141" name="Freeform 74"/>
            <p:cNvSpPr/>
            <p:nvPr/>
          </p:nvSpPr>
          <p:spPr>
            <a:xfrm>
              <a:off x="15201720" y="108000"/>
              <a:ext cx="2890440" cy="2890440"/>
            </a:xfrm>
            <a:custGeom>
              <a:avLst/>
              <a:gdLst>
                <a:gd name="textAreaLeft" fmla="*/ 0 w 2890440"/>
                <a:gd name="textAreaRight" fmla="*/ 2892600 w 2890440"/>
                <a:gd name="textAreaTop" fmla="*/ 0 h 2890440"/>
                <a:gd name="textAreaBottom" fmla="*/ 2892600 h 2890440"/>
              </a:gdLst>
              <a:ahLst/>
              <a:cxnLst/>
              <a:rect l="textAreaLeft" t="textAreaTop" r="textAreaRight" b="textAreaBottom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>
                <a:alpha val="9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42" name="TextBox 75"/>
            <p:cNvSpPr/>
            <p:nvPr/>
          </p:nvSpPr>
          <p:spPr>
            <a:xfrm>
              <a:off x="15472800" y="311400"/>
              <a:ext cx="2347920" cy="241560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10440" tIns="10440" rIns="10440" bIns="10440" anchor="ctr">
              <a:noAutofit/>
            </a:bodyPr>
            <a:lstStyle/>
            <a:p>
              <a:pPr algn="ctr" defTabSz="914400">
                <a:lnSpc>
                  <a:spcPts val="524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143" name="Group 76"/>
          <p:cNvGrpSpPr/>
          <p:nvPr/>
        </p:nvGrpSpPr>
        <p:grpSpPr>
          <a:xfrm>
            <a:off x="15300000" y="862560"/>
            <a:ext cx="2698200" cy="1356840"/>
            <a:chOff x="15300000" y="862560"/>
            <a:chExt cx="2698200" cy="1356840"/>
          </a:xfrm>
        </p:grpSpPr>
        <p:sp>
          <p:nvSpPr>
            <p:cNvPr id="144" name="TextBox 77"/>
            <p:cNvSpPr/>
            <p:nvPr/>
          </p:nvSpPr>
          <p:spPr>
            <a:xfrm>
              <a:off x="15300000" y="862560"/>
              <a:ext cx="2698200" cy="5396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spAutoFit/>
            </a:bodyPr>
            <a:lstStyle/>
            <a:p>
              <a:pPr algn="ctr" defTabSz="914400">
                <a:lnSpc>
                  <a:spcPts val="4252"/>
                </a:lnSpc>
              </a:pPr>
              <a:r>
                <a:rPr lang="en-US" sz="2800" b="0" u="none" strike="noStrike" spc="632">
                  <a:solidFill>
                    <a:srgbClr val="FDF9EA"/>
                  </a:solidFill>
                  <a:effectLst/>
                  <a:uFillTx/>
                  <a:latin typeface="Anton"/>
                  <a:ea typeface="Anton"/>
                </a:rPr>
                <a:t>SEMINÁRIO</a:t>
              </a:r>
              <a:endParaRPr lang="pt-BR" sz="28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45" name="TextBox 78"/>
            <p:cNvSpPr/>
            <p:nvPr/>
          </p:nvSpPr>
          <p:spPr>
            <a:xfrm>
              <a:off x="15300000" y="1299600"/>
              <a:ext cx="2698200" cy="5385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spAutoFit/>
            </a:bodyPr>
            <a:lstStyle/>
            <a:p>
              <a:pPr algn="ctr" defTabSz="914400">
                <a:lnSpc>
                  <a:spcPts val="4243"/>
                </a:lnSpc>
              </a:pPr>
              <a:r>
                <a:rPr lang="en-US" sz="3030" b="1" u="none" strike="noStrike" spc="269">
                  <a:solidFill>
                    <a:srgbClr val="0EFEC1"/>
                  </a:solidFill>
                  <a:effectLst/>
                  <a:uFillTx/>
                  <a:latin typeface="Open Sans Bold"/>
                  <a:ea typeface="Open Sans Bold"/>
                </a:rPr>
                <a:t>JUR   DICO</a:t>
              </a:r>
              <a:endParaRPr lang="pt-BR" sz="303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46" name="Freeform 79"/>
            <p:cNvSpPr/>
            <p:nvPr/>
          </p:nvSpPr>
          <p:spPr>
            <a:xfrm>
              <a:off x="16232736" y="1414800"/>
              <a:ext cx="493920" cy="315360"/>
            </a:xfrm>
            <a:custGeom>
              <a:avLst/>
              <a:gdLst>
                <a:gd name="textAreaLeft" fmla="*/ 0 w 493920"/>
                <a:gd name="textAreaRight" fmla="*/ 496080 w 493920"/>
                <a:gd name="textAreaTop" fmla="*/ 0 h 315360"/>
                <a:gd name="textAreaBottom" fmla="*/ 317520 h 315360"/>
              </a:gdLst>
              <a:ahLst/>
              <a:cxnLst/>
              <a:rect l="textAreaLeft" t="textAreaTop" r="textAreaRight" b="textAreaBottom"/>
              <a:pathLst>
                <a:path w="561361" h="423126">
                  <a:moveTo>
                    <a:pt x="0" y="0"/>
                  </a:moveTo>
                  <a:lnTo>
                    <a:pt x="561361" y="0"/>
                  </a:lnTo>
                  <a:lnTo>
                    <a:pt x="561361" y="423126"/>
                  </a:lnTo>
                  <a:lnTo>
                    <a:pt x="0" y="423126"/>
                  </a:lnTo>
                  <a:lnTo>
                    <a:pt x="0" y="0"/>
                  </a:lnTo>
                  <a:close/>
                </a:path>
              </a:pathLst>
            </a:custGeom>
            <a:blipFill rotWithShape="0"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a:blip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47" name="TextBox 80"/>
            <p:cNvSpPr/>
            <p:nvPr/>
          </p:nvSpPr>
          <p:spPr>
            <a:xfrm>
              <a:off x="15300000" y="1807920"/>
              <a:ext cx="2698200" cy="411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spAutoFit/>
            </a:bodyPr>
            <a:lstStyle/>
            <a:p>
              <a:pPr algn="ctr" defTabSz="914400">
                <a:lnSpc>
                  <a:spcPts val="3243"/>
                </a:lnSpc>
              </a:pPr>
              <a:r>
                <a:rPr lang="en-US" sz="2320" b="0" u="none" strike="noStrike" spc="374">
                  <a:solidFill>
                    <a:srgbClr val="FFFFFF"/>
                  </a:solidFill>
                  <a:effectLst/>
                  <a:uFillTx/>
                  <a:latin typeface="League Spartan"/>
                  <a:ea typeface="League Spartan"/>
                </a:rPr>
                <a:t>E ATUARIAL</a:t>
              </a:r>
              <a:endParaRPr lang="pt-BR" sz="232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</p:grpSp>
      <p:sp>
        <p:nvSpPr>
          <p:cNvPr id="148" name="Retângulo 155"/>
          <p:cNvSpPr/>
          <p:nvPr/>
        </p:nvSpPr>
        <p:spPr>
          <a:xfrm>
            <a:off x="1800000" y="7596000"/>
            <a:ext cx="3958920" cy="58332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pt-BR" sz="3200" b="1" u="none" strike="noStrike" dirty="0">
                <a:solidFill>
                  <a:srgbClr val="FFFFFF"/>
                </a:solidFill>
                <a:effectLst/>
                <a:uFillTx/>
                <a:latin typeface="Garet Bold"/>
              </a:rPr>
              <a:t>As Responsabilidades</a:t>
            </a:r>
            <a:endParaRPr lang="pt-BR" sz="3200" b="0" u="none" strike="noStrike" dirty="0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Freeform 2"/>
          <p:cNvSpPr/>
          <p:nvPr/>
        </p:nvSpPr>
        <p:spPr>
          <a:xfrm>
            <a:off x="0" y="0"/>
            <a:ext cx="9141840" cy="10284840"/>
          </a:xfrm>
          <a:custGeom>
            <a:avLst/>
            <a:gdLst>
              <a:gd name="textAreaLeft" fmla="*/ 0 w 9141840"/>
              <a:gd name="textAreaRight" fmla="*/ 9144000 w 9141840"/>
              <a:gd name="textAreaTop" fmla="*/ 0 h 10284840"/>
              <a:gd name="textAreaBottom" fmla="*/ 10287000 h 10284840"/>
            </a:gdLst>
            <a:ahLst/>
            <a:cxnLst/>
            <a:rect l="textAreaLeft" t="textAreaTop" r="textAreaRight" b="textAreaBottom"/>
            <a:pathLst>
              <a:path w="9144000" h="10287000">
                <a:moveTo>
                  <a:pt x="0" y="0"/>
                </a:moveTo>
                <a:lnTo>
                  <a:pt x="9144000" y="0"/>
                </a:lnTo>
                <a:lnTo>
                  <a:pt x="9144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2">
              <a:alphaModFix amt="34000"/>
            </a:blip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pt-BR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150" name="Group 3"/>
          <p:cNvGrpSpPr/>
          <p:nvPr/>
        </p:nvGrpSpPr>
        <p:grpSpPr>
          <a:xfrm>
            <a:off x="1031040" y="8850240"/>
            <a:ext cx="1861560" cy="251640"/>
            <a:chOff x="1031040" y="8850240"/>
            <a:chExt cx="1861560" cy="251640"/>
          </a:xfrm>
        </p:grpSpPr>
        <p:sp>
          <p:nvSpPr>
            <p:cNvPr id="151" name="Freeform 4"/>
            <p:cNvSpPr/>
            <p:nvPr/>
          </p:nvSpPr>
          <p:spPr>
            <a:xfrm rot="10800000">
              <a:off x="103104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52" name="TextBox 5"/>
            <p:cNvSpPr/>
            <p:nvPr/>
          </p:nvSpPr>
          <p:spPr>
            <a:xfrm rot="10800000">
              <a:off x="103104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153" name="Group 6"/>
          <p:cNvGrpSpPr/>
          <p:nvPr/>
        </p:nvGrpSpPr>
        <p:grpSpPr>
          <a:xfrm>
            <a:off x="3082320" y="8850240"/>
            <a:ext cx="1861560" cy="251640"/>
            <a:chOff x="3082320" y="8850240"/>
            <a:chExt cx="1861560" cy="251640"/>
          </a:xfrm>
        </p:grpSpPr>
        <p:sp>
          <p:nvSpPr>
            <p:cNvPr id="154" name="Freeform 7"/>
            <p:cNvSpPr/>
            <p:nvPr/>
          </p:nvSpPr>
          <p:spPr>
            <a:xfrm rot="10800000">
              <a:off x="308232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55" name="TextBox 8"/>
            <p:cNvSpPr/>
            <p:nvPr/>
          </p:nvSpPr>
          <p:spPr>
            <a:xfrm rot="10800000">
              <a:off x="308232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156" name="Group 9"/>
          <p:cNvGrpSpPr/>
          <p:nvPr/>
        </p:nvGrpSpPr>
        <p:grpSpPr>
          <a:xfrm>
            <a:off x="5133960" y="8850240"/>
            <a:ext cx="1861560" cy="251640"/>
            <a:chOff x="5133960" y="8850240"/>
            <a:chExt cx="1861560" cy="251640"/>
          </a:xfrm>
        </p:grpSpPr>
        <p:sp>
          <p:nvSpPr>
            <p:cNvPr id="157" name="Freeform 10"/>
            <p:cNvSpPr/>
            <p:nvPr/>
          </p:nvSpPr>
          <p:spPr>
            <a:xfrm rot="10800000">
              <a:off x="513396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58" name="TextBox 11"/>
            <p:cNvSpPr/>
            <p:nvPr/>
          </p:nvSpPr>
          <p:spPr>
            <a:xfrm rot="10800000">
              <a:off x="513396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159" name="Group 12"/>
          <p:cNvGrpSpPr/>
          <p:nvPr/>
        </p:nvGrpSpPr>
        <p:grpSpPr>
          <a:xfrm>
            <a:off x="7185600" y="8850240"/>
            <a:ext cx="1861560" cy="251640"/>
            <a:chOff x="7185600" y="8850240"/>
            <a:chExt cx="1861560" cy="251640"/>
          </a:xfrm>
        </p:grpSpPr>
        <p:sp>
          <p:nvSpPr>
            <p:cNvPr id="160" name="Freeform 13"/>
            <p:cNvSpPr/>
            <p:nvPr/>
          </p:nvSpPr>
          <p:spPr>
            <a:xfrm rot="10800000">
              <a:off x="718560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61" name="TextBox 14"/>
            <p:cNvSpPr/>
            <p:nvPr/>
          </p:nvSpPr>
          <p:spPr>
            <a:xfrm rot="10800000">
              <a:off x="718560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162" name="Group 15"/>
          <p:cNvGrpSpPr/>
          <p:nvPr/>
        </p:nvGrpSpPr>
        <p:grpSpPr>
          <a:xfrm>
            <a:off x="9179640" y="0"/>
            <a:ext cx="9141840" cy="10284840"/>
            <a:chOff x="9180000" y="0"/>
            <a:chExt cx="9141840" cy="10284840"/>
          </a:xfrm>
        </p:grpSpPr>
        <p:sp>
          <p:nvSpPr>
            <p:cNvPr id="163" name="Freeform 16"/>
            <p:cNvSpPr/>
            <p:nvPr/>
          </p:nvSpPr>
          <p:spPr>
            <a:xfrm>
              <a:off x="9180000" y="0"/>
              <a:ext cx="9141840" cy="10284840"/>
            </a:xfrm>
            <a:custGeom>
              <a:avLst/>
              <a:gdLst>
                <a:gd name="textAreaLeft" fmla="*/ 0 w 9141840"/>
                <a:gd name="textAreaRight" fmla="*/ 9144000 w 9141840"/>
                <a:gd name="textAreaTop" fmla="*/ 0 h 10284840"/>
                <a:gd name="textAreaBottom" fmla="*/ 10287000 h 10284840"/>
              </a:gdLst>
              <a:ahLst/>
              <a:cxnLst/>
              <a:rect l="textAreaLeft" t="textAreaTop" r="textAreaRight" b="textAreaBottom"/>
              <a:pathLst>
                <a:path w="2408296" h="2709333">
                  <a:moveTo>
                    <a:pt x="0" y="0"/>
                  </a:moveTo>
                  <a:lnTo>
                    <a:pt x="2408296" y="0"/>
                  </a:lnTo>
                  <a:lnTo>
                    <a:pt x="2408296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35DA6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64" name="TextBox 17"/>
            <p:cNvSpPr/>
            <p:nvPr/>
          </p:nvSpPr>
          <p:spPr>
            <a:xfrm>
              <a:off x="9180000" y="144720"/>
              <a:ext cx="9141840" cy="10140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50760" rIns="50760" bIns="5076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165" name="Group 18"/>
          <p:cNvGrpSpPr/>
          <p:nvPr/>
        </p:nvGrpSpPr>
        <p:grpSpPr>
          <a:xfrm>
            <a:off x="9236880" y="8850240"/>
            <a:ext cx="1861560" cy="251640"/>
            <a:chOff x="9236880" y="8850240"/>
            <a:chExt cx="1861560" cy="251640"/>
          </a:xfrm>
        </p:grpSpPr>
        <p:sp>
          <p:nvSpPr>
            <p:cNvPr id="166" name="Freeform 19"/>
            <p:cNvSpPr/>
            <p:nvPr/>
          </p:nvSpPr>
          <p:spPr>
            <a:xfrm rot="10800000">
              <a:off x="923688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67" name="TextBox 20"/>
            <p:cNvSpPr/>
            <p:nvPr/>
          </p:nvSpPr>
          <p:spPr>
            <a:xfrm rot="10800000">
              <a:off x="923688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168" name="Group 21"/>
          <p:cNvGrpSpPr/>
          <p:nvPr/>
        </p:nvGrpSpPr>
        <p:grpSpPr>
          <a:xfrm>
            <a:off x="11288520" y="8850240"/>
            <a:ext cx="1861560" cy="251640"/>
            <a:chOff x="11288520" y="8850240"/>
            <a:chExt cx="1861560" cy="251640"/>
          </a:xfrm>
        </p:grpSpPr>
        <p:sp>
          <p:nvSpPr>
            <p:cNvPr id="169" name="Freeform 22"/>
            <p:cNvSpPr/>
            <p:nvPr/>
          </p:nvSpPr>
          <p:spPr>
            <a:xfrm rot="10800000">
              <a:off x="1128852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70" name="TextBox 23"/>
            <p:cNvSpPr/>
            <p:nvPr/>
          </p:nvSpPr>
          <p:spPr>
            <a:xfrm rot="10800000">
              <a:off x="1128852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171" name="Group 24"/>
          <p:cNvGrpSpPr/>
          <p:nvPr/>
        </p:nvGrpSpPr>
        <p:grpSpPr>
          <a:xfrm>
            <a:off x="13340160" y="8850240"/>
            <a:ext cx="1861560" cy="251640"/>
            <a:chOff x="13340160" y="8850240"/>
            <a:chExt cx="1861560" cy="251640"/>
          </a:xfrm>
        </p:grpSpPr>
        <p:sp>
          <p:nvSpPr>
            <p:cNvPr id="172" name="Freeform 25"/>
            <p:cNvSpPr/>
            <p:nvPr/>
          </p:nvSpPr>
          <p:spPr>
            <a:xfrm rot="10800000">
              <a:off x="1334016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73" name="TextBox 26"/>
            <p:cNvSpPr/>
            <p:nvPr/>
          </p:nvSpPr>
          <p:spPr>
            <a:xfrm rot="10800000">
              <a:off x="1334016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174" name="Group 27"/>
          <p:cNvGrpSpPr/>
          <p:nvPr/>
        </p:nvGrpSpPr>
        <p:grpSpPr>
          <a:xfrm>
            <a:off x="15397920" y="8850240"/>
            <a:ext cx="1861560" cy="251640"/>
            <a:chOff x="15397920" y="8850240"/>
            <a:chExt cx="1861560" cy="251640"/>
          </a:xfrm>
        </p:grpSpPr>
        <p:sp>
          <p:nvSpPr>
            <p:cNvPr id="175" name="Freeform 28"/>
            <p:cNvSpPr/>
            <p:nvPr/>
          </p:nvSpPr>
          <p:spPr>
            <a:xfrm rot="10800000">
              <a:off x="1539792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76" name="TextBox 29"/>
            <p:cNvSpPr/>
            <p:nvPr/>
          </p:nvSpPr>
          <p:spPr>
            <a:xfrm rot="10800000">
              <a:off x="1539792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sp>
        <p:nvSpPr>
          <p:cNvPr id="177" name="TextBox 34"/>
          <p:cNvSpPr/>
          <p:nvPr/>
        </p:nvSpPr>
        <p:spPr>
          <a:xfrm>
            <a:off x="1028880" y="4140000"/>
            <a:ext cx="7970040" cy="31861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algn="just" defTabSz="914400">
              <a:lnSpc>
                <a:spcPts val="3098"/>
              </a:lnSpc>
            </a:pPr>
            <a:r>
              <a:rPr lang="pt-BR" sz="3200" b="0" u="none" strike="noStrike" dirty="0">
                <a:solidFill>
                  <a:srgbClr val="002060"/>
                </a:solidFill>
                <a:effectLst/>
                <a:uFillTx/>
                <a:latin typeface="Garet"/>
                <a:ea typeface="Garet"/>
              </a:rPr>
              <a:t>O Instituto Brasileiro de Governança Corporativa (IBGC, 2023) define governança como </a:t>
            </a:r>
            <a:r>
              <a:rPr lang="pt-BR" sz="3200" dirty="0">
                <a:solidFill>
                  <a:srgbClr val="002060"/>
                </a:solidFill>
                <a:latin typeface="Garet"/>
              </a:rPr>
              <a:t>um sistema formado por princípios, regras, </a:t>
            </a:r>
            <a:r>
              <a:rPr lang="pt-BR" sz="3200" b="1" dirty="0">
                <a:solidFill>
                  <a:srgbClr val="002060"/>
                </a:solidFill>
                <a:latin typeface="Garet"/>
              </a:rPr>
              <a:t>estruturas</a:t>
            </a:r>
            <a:r>
              <a:rPr lang="pt-BR" sz="3200" dirty="0">
                <a:solidFill>
                  <a:srgbClr val="002060"/>
                </a:solidFill>
                <a:latin typeface="Garet"/>
              </a:rPr>
              <a:t> e processos pelo qual as organizações são </a:t>
            </a:r>
            <a:r>
              <a:rPr lang="pt-BR" sz="3200" b="1" dirty="0">
                <a:solidFill>
                  <a:srgbClr val="002060"/>
                </a:solidFill>
                <a:latin typeface="Garet"/>
              </a:rPr>
              <a:t>dirigidas e monitoradas</a:t>
            </a:r>
            <a:r>
              <a:rPr lang="pt-BR" sz="3200" dirty="0">
                <a:solidFill>
                  <a:srgbClr val="002060"/>
                </a:solidFill>
                <a:latin typeface="Garet"/>
              </a:rPr>
              <a:t>, com vistas à geração de </a:t>
            </a:r>
            <a:r>
              <a:rPr lang="pt-BR" sz="3200" b="1" dirty="0">
                <a:solidFill>
                  <a:srgbClr val="002060"/>
                </a:solidFill>
                <a:latin typeface="Garet"/>
              </a:rPr>
              <a:t>valor sustentável</a:t>
            </a:r>
            <a:r>
              <a:rPr lang="pt-BR" sz="3200" dirty="0">
                <a:solidFill>
                  <a:srgbClr val="002060"/>
                </a:solidFill>
                <a:latin typeface="Garet"/>
              </a:rPr>
              <a:t> para a organização, para seus sócios e para a sociedade em geral</a:t>
            </a:r>
            <a:endParaRPr lang="pt-BR" sz="3200" b="0" u="none" strike="noStrike" dirty="0">
              <a:solidFill>
                <a:srgbClr val="002060"/>
              </a:solidFill>
              <a:effectLst/>
              <a:uFillTx/>
              <a:latin typeface="Garet"/>
            </a:endParaRPr>
          </a:p>
        </p:txBody>
      </p:sp>
      <p:sp>
        <p:nvSpPr>
          <p:cNvPr id="178" name="TextBox 35"/>
          <p:cNvSpPr/>
          <p:nvPr/>
        </p:nvSpPr>
        <p:spPr>
          <a:xfrm>
            <a:off x="1028880" y="2667960"/>
            <a:ext cx="7265880" cy="75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defTabSz="914400">
              <a:lnSpc>
                <a:spcPts val="5944"/>
              </a:lnSpc>
            </a:pPr>
            <a:r>
              <a:rPr lang="pt-BR" sz="5500" b="1" u="none" strike="noStrike">
                <a:solidFill>
                  <a:srgbClr val="311C61"/>
                </a:solidFill>
                <a:effectLst/>
                <a:uFillTx/>
                <a:latin typeface="Garet Bold"/>
                <a:ea typeface="Garet Bold"/>
              </a:rPr>
              <a:t>GOVERNANÇA</a:t>
            </a:r>
            <a:endParaRPr lang="pt-BR" sz="55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179" name="Group 37"/>
          <p:cNvGrpSpPr/>
          <p:nvPr/>
        </p:nvGrpSpPr>
        <p:grpSpPr>
          <a:xfrm>
            <a:off x="15201720" y="108000"/>
            <a:ext cx="2890440" cy="2890440"/>
            <a:chOff x="15201720" y="108000"/>
            <a:chExt cx="2890440" cy="2890440"/>
          </a:xfrm>
        </p:grpSpPr>
        <p:sp>
          <p:nvSpPr>
            <p:cNvPr id="180" name="Freeform 38"/>
            <p:cNvSpPr/>
            <p:nvPr/>
          </p:nvSpPr>
          <p:spPr>
            <a:xfrm>
              <a:off x="15201720" y="108000"/>
              <a:ext cx="2890440" cy="2890440"/>
            </a:xfrm>
            <a:custGeom>
              <a:avLst/>
              <a:gdLst>
                <a:gd name="textAreaLeft" fmla="*/ 0 w 2890440"/>
                <a:gd name="textAreaRight" fmla="*/ 2892600 w 2890440"/>
                <a:gd name="textAreaTop" fmla="*/ 0 h 2890440"/>
                <a:gd name="textAreaBottom" fmla="*/ 2892600 h 2890440"/>
              </a:gdLst>
              <a:ahLst/>
              <a:cxnLst/>
              <a:rect l="textAreaLeft" t="textAreaTop" r="textAreaRight" b="textAreaBottom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>
                <a:alpha val="9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81" name="TextBox 39"/>
            <p:cNvSpPr/>
            <p:nvPr/>
          </p:nvSpPr>
          <p:spPr>
            <a:xfrm>
              <a:off x="15472800" y="311400"/>
              <a:ext cx="2347920" cy="241560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10440" tIns="10440" rIns="10440" bIns="10440" anchor="ctr">
              <a:noAutofit/>
            </a:bodyPr>
            <a:lstStyle/>
            <a:p>
              <a:pPr algn="ctr" defTabSz="914400">
                <a:lnSpc>
                  <a:spcPts val="524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182" name="Group 40"/>
          <p:cNvGrpSpPr/>
          <p:nvPr/>
        </p:nvGrpSpPr>
        <p:grpSpPr>
          <a:xfrm>
            <a:off x="15300000" y="862560"/>
            <a:ext cx="2698560" cy="1356840"/>
            <a:chOff x="15300000" y="862560"/>
            <a:chExt cx="2698560" cy="1356840"/>
          </a:xfrm>
        </p:grpSpPr>
        <p:sp>
          <p:nvSpPr>
            <p:cNvPr id="183" name="TextBox 41"/>
            <p:cNvSpPr/>
            <p:nvPr/>
          </p:nvSpPr>
          <p:spPr>
            <a:xfrm>
              <a:off x="15300000" y="862560"/>
              <a:ext cx="2698560" cy="5396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spAutoFit/>
            </a:bodyPr>
            <a:lstStyle/>
            <a:p>
              <a:pPr algn="ctr" defTabSz="914400">
                <a:lnSpc>
                  <a:spcPts val="4252"/>
                </a:lnSpc>
              </a:pPr>
              <a:r>
                <a:rPr lang="en-US" sz="2800" b="0" u="none" strike="noStrike" spc="632">
                  <a:solidFill>
                    <a:srgbClr val="FDF9EA"/>
                  </a:solidFill>
                  <a:effectLst/>
                  <a:uFillTx/>
                  <a:latin typeface="Anton"/>
                  <a:ea typeface="Anton"/>
                </a:rPr>
                <a:t>SEMINÁRIO</a:t>
              </a:r>
              <a:endParaRPr lang="pt-BR" sz="2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84" name="TextBox 42"/>
            <p:cNvSpPr/>
            <p:nvPr/>
          </p:nvSpPr>
          <p:spPr>
            <a:xfrm>
              <a:off x="15300000" y="1299600"/>
              <a:ext cx="2698560" cy="5385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spAutoFit/>
            </a:bodyPr>
            <a:lstStyle/>
            <a:p>
              <a:pPr algn="ctr" defTabSz="914400">
                <a:lnSpc>
                  <a:spcPts val="4243"/>
                </a:lnSpc>
              </a:pPr>
              <a:r>
                <a:rPr lang="en-US" sz="3030" b="1" u="none" strike="noStrike" spc="269">
                  <a:solidFill>
                    <a:srgbClr val="0EFEC1"/>
                  </a:solidFill>
                  <a:effectLst/>
                  <a:uFillTx/>
                  <a:latin typeface="Open Sans Bold"/>
                  <a:ea typeface="Open Sans Bold"/>
                </a:rPr>
                <a:t>JUR   DICO</a:t>
              </a:r>
              <a:endParaRPr lang="pt-BR" sz="303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85" name="Freeform 43"/>
            <p:cNvSpPr/>
            <p:nvPr/>
          </p:nvSpPr>
          <p:spPr>
            <a:xfrm>
              <a:off x="16232736" y="1414800"/>
              <a:ext cx="494280" cy="315360"/>
            </a:xfrm>
            <a:custGeom>
              <a:avLst/>
              <a:gdLst>
                <a:gd name="textAreaLeft" fmla="*/ 0 w 494280"/>
                <a:gd name="textAreaRight" fmla="*/ 496440 w 494280"/>
                <a:gd name="textAreaTop" fmla="*/ 0 h 315360"/>
                <a:gd name="textAreaBottom" fmla="*/ 317520 h 315360"/>
              </a:gdLst>
              <a:ahLst/>
              <a:cxnLst/>
              <a:rect l="textAreaLeft" t="textAreaTop" r="textAreaRight" b="textAreaBottom"/>
              <a:pathLst>
                <a:path w="561361" h="423126">
                  <a:moveTo>
                    <a:pt x="0" y="0"/>
                  </a:moveTo>
                  <a:lnTo>
                    <a:pt x="561361" y="0"/>
                  </a:lnTo>
                  <a:lnTo>
                    <a:pt x="561361" y="423126"/>
                  </a:lnTo>
                  <a:lnTo>
                    <a:pt x="0" y="423126"/>
                  </a:lnTo>
                  <a:lnTo>
                    <a:pt x="0" y="0"/>
                  </a:lnTo>
                  <a:close/>
                </a:path>
              </a:pathLst>
            </a:custGeom>
            <a:blipFill rotWithShape="0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/>
            </a:blip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86" name="TextBox 44"/>
            <p:cNvSpPr/>
            <p:nvPr/>
          </p:nvSpPr>
          <p:spPr>
            <a:xfrm>
              <a:off x="15300000" y="1807920"/>
              <a:ext cx="2698560" cy="411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spAutoFit/>
            </a:bodyPr>
            <a:lstStyle/>
            <a:p>
              <a:pPr algn="ctr" defTabSz="914400">
                <a:lnSpc>
                  <a:spcPts val="3243"/>
                </a:lnSpc>
              </a:pPr>
              <a:r>
                <a:rPr lang="en-US" sz="2320" b="0" u="none" strike="noStrike" spc="374">
                  <a:solidFill>
                    <a:srgbClr val="FFFFFF"/>
                  </a:solidFill>
                  <a:effectLst/>
                  <a:uFillTx/>
                  <a:latin typeface="League Spartan"/>
                  <a:ea typeface="League Spartan"/>
                </a:rPr>
                <a:t>E ATUARIAL</a:t>
              </a:r>
              <a:endParaRPr lang="pt-BR" sz="232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</p:grpSp>
      <p:pic>
        <p:nvPicPr>
          <p:cNvPr id="187" name="Imagem 194"/>
          <p:cNvPicPr/>
          <p:nvPr/>
        </p:nvPicPr>
        <p:blipFill>
          <a:blip r:embed="rId5"/>
          <a:srcRect l="23554" r="24966" b="23497"/>
          <a:stretch/>
        </p:blipFill>
        <p:spPr>
          <a:xfrm>
            <a:off x="11340360" y="3132360"/>
            <a:ext cx="4678560" cy="460656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TextBox 2"/>
          <p:cNvSpPr/>
          <p:nvPr/>
        </p:nvSpPr>
        <p:spPr>
          <a:xfrm>
            <a:off x="6556563" y="5772871"/>
            <a:ext cx="5000040" cy="258532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defTabSz="914400">
              <a:spcBef>
                <a:spcPts val="1191"/>
              </a:spcBef>
              <a:spcAft>
                <a:spcPts val="992"/>
              </a:spcAft>
            </a:pPr>
            <a:r>
              <a:rPr lang="pt-BR" sz="2800" b="0" u="none" strike="noStrike" dirty="0">
                <a:solidFill>
                  <a:srgbClr val="311C61"/>
                </a:solidFill>
                <a:effectLst/>
                <a:uFillTx/>
                <a:latin typeface="Garet"/>
                <a:ea typeface="Garet"/>
              </a:rPr>
              <a:t>O equilíbrio atuarial consiste na garantia de equivalência, a valor presente, entre o fluxo das receitas estimadas e das obrigações projetadas, apuradas atuarialmente, a longo prazo.</a:t>
            </a:r>
            <a:endParaRPr lang="pt-BR" sz="2800" b="0" u="none" strike="noStrike" dirty="0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9" name="TextBox 3"/>
          <p:cNvSpPr/>
          <p:nvPr/>
        </p:nvSpPr>
        <p:spPr>
          <a:xfrm>
            <a:off x="12232305" y="3254025"/>
            <a:ext cx="5000040" cy="43088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algn="just" defTabSz="914400">
              <a:spcBef>
                <a:spcPts val="1191"/>
              </a:spcBef>
              <a:spcAft>
                <a:spcPts val="992"/>
              </a:spcAft>
            </a:pPr>
            <a:r>
              <a:rPr lang="pt-BR" sz="2800" b="0" u="none" strike="noStrike" dirty="0">
                <a:solidFill>
                  <a:srgbClr val="311C61"/>
                </a:solidFill>
                <a:effectLst/>
                <a:uFillTx/>
                <a:latin typeface="Garet"/>
                <a:ea typeface="Garet"/>
              </a:rPr>
              <a:t>O equilíbrio financeiro consiste na correspondência, em cada exercício financeiro, entre as receitas arrecadadas e as despesas com benefícios previdenciários, garantindo a solvência imediata do plano. </a:t>
            </a:r>
            <a:r>
              <a:rPr lang="pt-BR" sz="2800" b="1" u="none" strike="noStrike" dirty="0">
                <a:solidFill>
                  <a:srgbClr val="311C61"/>
                </a:solidFill>
                <a:effectLst/>
                <a:uFillTx/>
                <a:latin typeface="Garet"/>
                <a:ea typeface="Garet"/>
              </a:rPr>
              <a:t>Porém, não permite concluir sobre a solvência nos exercícios futuros.</a:t>
            </a:r>
            <a:endParaRPr lang="pt-BR" sz="2800" b="0" u="none" strike="noStrike" dirty="0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0" name="TextBox 4"/>
          <p:cNvSpPr/>
          <p:nvPr/>
        </p:nvSpPr>
        <p:spPr>
          <a:xfrm>
            <a:off x="6545880" y="1343716"/>
            <a:ext cx="5000040" cy="39819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algn="just" defTabSz="914400">
              <a:spcBef>
                <a:spcPts val="1191"/>
              </a:spcBef>
              <a:spcAft>
                <a:spcPts val="992"/>
              </a:spcAft>
            </a:pPr>
            <a:r>
              <a:rPr lang="pt-BR" sz="2800" b="0" u="none" strike="noStrike" dirty="0">
                <a:solidFill>
                  <a:srgbClr val="311C61"/>
                </a:solidFill>
                <a:effectLst/>
                <a:uFillTx/>
                <a:latin typeface="Garet"/>
                <a:ea typeface="Garet"/>
              </a:rPr>
              <a:t>A sustentabilidade do Regime Próprio de Previdência Social (RPPS) é aferida mediante a verificação do </a:t>
            </a:r>
            <a:r>
              <a:rPr lang="pt-BR" sz="2800" b="1" u="none" strike="noStrike" dirty="0">
                <a:solidFill>
                  <a:srgbClr val="311C61"/>
                </a:solidFill>
                <a:effectLst/>
                <a:uFillTx/>
                <a:latin typeface="Garet"/>
                <a:ea typeface="Garet"/>
              </a:rPr>
              <a:t>equilíbrio financeiro</a:t>
            </a:r>
            <a:r>
              <a:rPr lang="pt-BR" sz="2800" b="0" u="none" strike="noStrike" dirty="0">
                <a:solidFill>
                  <a:srgbClr val="311C61"/>
                </a:solidFill>
                <a:effectLst/>
                <a:uFillTx/>
                <a:latin typeface="Garet"/>
                <a:ea typeface="Garet"/>
              </a:rPr>
              <a:t> e do </a:t>
            </a:r>
            <a:r>
              <a:rPr lang="pt-BR" sz="2800" b="1" u="none" strike="noStrike" dirty="0">
                <a:solidFill>
                  <a:srgbClr val="311C61"/>
                </a:solidFill>
                <a:effectLst/>
                <a:uFillTx/>
                <a:latin typeface="Garet"/>
                <a:ea typeface="Garet"/>
              </a:rPr>
              <a:t>equilíbrio atuarial</a:t>
            </a:r>
            <a:r>
              <a:rPr lang="pt-BR" sz="2800" b="0" u="none" strike="noStrike" dirty="0">
                <a:solidFill>
                  <a:srgbClr val="311C61"/>
                </a:solidFill>
                <a:effectLst/>
                <a:uFillTx/>
                <a:latin typeface="Garet"/>
                <a:ea typeface="Garet"/>
              </a:rPr>
              <a:t>, conforme estabelecido no art. 25 da Portaria MTP nº 1.467, de 2 de junho de 2022.</a:t>
            </a:r>
          </a:p>
          <a:p>
            <a:pPr algn="just" defTabSz="914400">
              <a:lnSpc>
                <a:spcPts val="1919"/>
              </a:lnSpc>
              <a:spcBef>
                <a:spcPts val="1191"/>
              </a:spcBef>
              <a:spcAft>
                <a:spcPts val="992"/>
              </a:spcAft>
            </a:pPr>
            <a:endParaRPr lang="pt-BR" sz="2400" b="0" u="none" strike="noStrike" dirty="0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1" name="TextBox 6"/>
          <p:cNvSpPr/>
          <p:nvPr/>
        </p:nvSpPr>
        <p:spPr>
          <a:xfrm>
            <a:off x="6570849" y="5323254"/>
            <a:ext cx="5000040" cy="33900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defTabSz="914400">
              <a:lnSpc>
                <a:spcPts val="2483"/>
              </a:lnSpc>
            </a:pPr>
            <a:r>
              <a:rPr lang="pt-BR" sz="3000" b="1" u="none" strike="noStrike" dirty="0">
                <a:solidFill>
                  <a:srgbClr val="FF0000"/>
                </a:solidFill>
                <a:effectLst/>
                <a:uFillTx/>
                <a:latin typeface="Garet Bold"/>
                <a:ea typeface="Garet Bold"/>
              </a:rPr>
              <a:t>EQUILÍBRIO ATUARIAL</a:t>
            </a:r>
            <a:endParaRPr lang="pt-BR" sz="3000" b="0" u="none" strike="noStrike" dirty="0">
              <a:solidFill>
                <a:srgbClr val="FF0000"/>
              </a:solidFill>
              <a:effectLst/>
              <a:uFillTx/>
              <a:latin typeface="Arial"/>
            </a:endParaRPr>
          </a:p>
        </p:txBody>
      </p:sp>
      <p:sp>
        <p:nvSpPr>
          <p:cNvPr id="192" name="TextBox 7"/>
          <p:cNvSpPr/>
          <p:nvPr/>
        </p:nvSpPr>
        <p:spPr>
          <a:xfrm>
            <a:off x="12232326" y="2875846"/>
            <a:ext cx="5000040" cy="34560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defTabSz="914400">
              <a:lnSpc>
                <a:spcPts val="2483"/>
              </a:lnSpc>
            </a:pPr>
            <a:r>
              <a:rPr lang="pt-BR" sz="3000" b="1" u="none" strike="noStrike" dirty="0">
                <a:solidFill>
                  <a:srgbClr val="00B050"/>
                </a:solidFill>
                <a:effectLst/>
                <a:uFillTx/>
                <a:latin typeface="Garet Bold"/>
                <a:ea typeface="Garet Bold"/>
              </a:rPr>
              <a:t>EQUILÍBRIO FINANCEIRO</a:t>
            </a:r>
            <a:endParaRPr lang="pt-BR" sz="3000" b="0" u="none" strike="noStrike" dirty="0">
              <a:solidFill>
                <a:srgbClr val="00B050"/>
              </a:solidFill>
              <a:effectLst/>
              <a:uFillTx/>
              <a:latin typeface="Arial"/>
            </a:endParaRPr>
          </a:p>
        </p:txBody>
      </p:sp>
      <p:sp>
        <p:nvSpPr>
          <p:cNvPr id="193" name="TextBox 8"/>
          <p:cNvSpPr/>
          <p:nvPr/>
        </p:nvSpPr>
        <p:spPr>
          <a:xfrm>
            <a:off x="6545880" y="894099"/>
            <a:ext cx="5000040" cy="34560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0" rIns="0" bIns="0" anchor="t">
            <a:spAutoFit/>
          </a:bodyPr>
          <a:lstStyle/>
          <a:p>
            <a:pPr defTabSz="914400">
              <a:lnSpc>
                <a:spcPts val="2483"/>
              </a:lnSpc>
            </a:pPr>
            <a:r>
              <a:rPr lang="pt-BR" sz="3000" b="1" u="none" strike="noStrike" dirty="0">
                <a:solidFill>
                  <a:schemeClr val="accent6"/>
                </a:solidFill>
                <a:effectLst/>
                <a:uFillTx/>
                <a:latin typeface="Garet Bold"/>
                <a:ea typeface="Garet Bold"/>
              </a:rPr>
              <a:t>SUSTENTABILIDADE DO RPPS</a:t>
            </a:r>
            <a:endParaRPr lang="pt-BR" sz="3000" b="0" u="none" strike="noStrike" dirty="0">
              <a:solidFill>
                <a:schemeClr val="accent6"/>
              </a:solidFill>
              <a:effectLst/>
              <a:uFillTx/>
              <a:latin typeface="Arial"/>
            </a:endParaRPr>
          </a:p>
        </p:txBody>
      </p:sp>
      <p:grpSp>
        <p:nvGrpSpPr>
          <p:cNvPr id="194" name="Group 10"/>
          <p:cNvGrpSpPr/>
          <p:nvPr/>
        </p:nvGrpSpPr>
        <p:grpSpPr>
          <a:xfrm>
            <a:off x="6548040" y="447809"/>
            <a:ext cx="365040" cy="251640"/>
            <a:chOff x="6548040" y="2505240"/>
            <a:chExt cx="365040" cy="251640"/>
          </a:xfrm>
        </p:grpSpPr>
        <p:sp>
          <p:nvSpPr>
            <p:cNvPr id="195" name="Freeform 11"/>
            <p:cNvSpPr/>
            <p:nvPr/>
          </p:nvSpPr>
          <p:spPr>
            <a:xfrm rot="10800000">
              <a:off x="6548040" y="2685600"/>
              <a:ext cx="365040" cy="71280"/>
            </a:xfrm>
            <a:custGeom>
              <a:avLst/>
              <a:gdLst>
                <a:gd name="textAreaLeft" fmla="*/ 0 w 365040"/>
                <a:gd name="textAreaRight" fmla="*/ 367200 w 36504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77470" h="15528">
                  <a:moveTo>
                    <a:pt x="7764" y="0"/>
                  </a:moveTo>
                  <a:lnTo>
                    <a:pt x="69706" y="0"/>
                  </a:lnTo>
                  <a:cubicBezTo>
                    <a:pt x="73994" y="0"/>
                    <a:pt x="77470" y="3476"/>
                    <a:pt x="77470" y="7764"/>
                  </a:cubicBezTo>
                  <a:lnTo>
                    <a:pt x="77470" y="7764"/>
                  </a:lnTo>
                  <a:cubicBezTo>
                    <a:pt x="77470" y="9823"/>
                    <a:pt x="76652" y="11798"/>
                    <a:pt x="75196" y="13254"/>
                  </a:cubicBezTo>
                  <a:cubicBezTo>
                    <a:pt x="73740" y="14710"/>
                    <a:pt x="71765" y="15528"/>
                    <a:pt x="69706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chemeClr val="accent6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96" name="TextBox 12"/>
            <p:cNvSpPr/>
            <p:nvPr/>
          </p:nvSpPr>
          <p:spPr>
            <a:xfrm rot="10800000">
              <a:off x="6548040" y="2505240"/>
              <a:ext cx="36504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accent6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197" name="Group 13"/>
          <p:cNvGrpSpPr/>
          <p:nvPr/>
        </p:nvGrpSpPr>
        <p:grpSpPr>
          <a:xfrm>
            <a:off x="12259080" y="2505240"/>
            <a:ext cx="365040" cy="251640"/>
            <a:chOff x="12259080" y="2505240"/>
            <a:chExt cx="365040" cy="251640"/>
          </a:xfrm>
        </p:grpSpPr>
        <p:sp>
          <p:nvSpPr>
            <p:cNvPr id="198" name="Freeform 14"/>
            <p:cNvSpPr/>
            <p:nvPr/>
          </p:nvSpPr>
          <p:spPr>
            <a:xfrm rot="10800000">
              <a:off x="12259080" y="2685600"/>
              <a:ext cx="365040" cy="71280"/>
            </a:xfrm>
            <a:custGeom>
              <a:avLst/>
              <a:gdLst>
                <a:gd name="textAreaLeft" fmla="*/ 0 w 365040"/>
                <a:gd name="textAreaRight" fmla="*/ 367200 w 36504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77470" h="15528">
                  <a:moveTo>
                    <a:pt x="7764" y="0"/>
                  </a:moveTo>
                  <a:lnTo>
                    <a:pt x="69706" y="0"/>
                  </a:lnTo>
                  <a:cubicBezTo>
                    <a:pt x="73994" y="0"/>
                    <a:pt x="77470" y="3476"/>
                    <a:pt x="77470" y="7764"/>
                  </a:cubicBezTo>
                  <a:lnTo>
                    <a:pt x="77470" y="7764"/>
                  </a:lnTo>
                  <a:cubicBezTo>
                    <a:pt x="77470" y="9823"/>
                    <a:pt x="76652" y="11798"/>
                    <a:pt x="75196" y="13254"/>
                  </a:cubicBezTo>
                  <a:cubicBezTo>
                    <a:pt x="73740" y="14710"/>
                    <a:pt x="71765" y="15528"/>
                    <a:pt x="69706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99" name="TextBox 15"/>
            <p:cNvSpPr/>
            <p:nvPr/>
          </p:nvSpPr>
          <p:spPr>
            <a:xfrm rot="10800000">
              <a:off x="12259080" y="2505240"/>
              <a:ext cx="36504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sp>
        <p:nvSpPr>
          <p:cNvPr id="200" name="TextBox 16"/>
          <p:cNvSpPr/>
          <p:nvPr/>
        </p:nvSpPr>
        <p:spPr>
          <a:xfrm>
            <a:off x="1028880" y="644436"/>
            <a:ext cx="4810320" cy="68935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algn="just" defTabSz="914400">
              <a:lnSpc>
                <a:spcPts val="5944"/>
              </a:lnSpc>
            </a:pPr>
            <a:r>
              <a:rPr lang="pt-BR" sz="3600" b="1" u="none" strike="noStrike" dirty="0">
                <a:solidFill>
                  <a:srgbClr val="311C61"/>
                </a:solidFill>
                <a:effectLst/>
                <a:uFillTx/>
                <a:latin typeface="Garet Bold"/>
                <a:ea typeface="Garet Bold"/>
              </a:rPr>
              <a:t>SUSTENTABILIDADE</a:t>
            </a:r>
            <a:r>
              <a:rPr lang="pt-BR" sz="3300" b="1" u="none" strike="noStrike" dirty="0">
                <a:solidFill>
                  <a:srgbClr val="311C61"/>
                </a:solidFill>
                <a:effectLst/>
                <a:uFillTx/>
                <a:latin typeface="Garet Bold"/>
                <a:ea typeface="Garet Bold"/>
              </a:rPr>
              <a:t> </a:t>
            </a:r>
            <a:endParaRPr lang="pt-BR" sz="3300" b="0" u="none" strike="noStrike" dirty="0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201" name="Group 17"/>
          <p:cNvGrpSpPr/>
          <p:nvPr/>
        </p:nvGrpSpPr>
        <p:grpSpPr>
          <a:xfrm>
            <a:off x="6548040" y="4877400"/>
            <a:ext cx="365040" cy="252000"/>
            <a:chOff x="6548040" y="5306040"/>
            <a:chExt cx="365040" cy="252000"/>
          </a:xfrm>
        </p:grpSpPr>
        <p:sp>
          <p:nvSpPr>
            <p:cNvPr id="202" name="Freeform 18"/>
            <p:cNvSpPr/>
            <p:nvPr/>
          </p:nvSpPr>
          <p:spPr>
            <a:xfrm rot="10800000">
              <a:off x="6548040" y="5486760"/>
              <a:ext cx="365040" cy="71280"/>
            </a:xfrm>
            <a:custGeom>
              <a:avLst/>
              <a:gdLst>
                <a:gd name="textAreaLeft" fmla="*/ 0 w 365040"/>
                <a:gd name="textAreaRight" fmla="*/ 367200 w 36504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77470" h="15528">
                  <a:moveTo>
                    <a:pt x="7764" y="0"/>
                  </a:moveTo>
                  <a:lnTo>
                    <a:pt x="69706" y="0"/>
                  </a:lnTo>
                  <a:cubicBezTo>
                    <a:pt x="73994" y="0"/>
                    <a:pt x="77470" y="3476"/>
                    <a:pt x="77470" y="7764"/>
                  </a:cubicBezTo>
                  <a:lnTo>
                    <a:pt x="77470" y="7764"/>
                  </a:lnTo>
                  <a:cubicBezTo>
                    <a:pt x="77470" y="9823"/>
                    <a:pt x="76652" y="11798"/>
                    <a:pt x="75196" y="13254"/>
                  </a:cubicBezTo>
                  <a:cubicBezTo>
                    <a:pt x="73740" y="14710"/>
                    <a:pt x="71765" y="15528"/>
                    <a:pt x="69706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03" name="TextBox 19"/>
            <p:cNvSpPr/>
            <p:nvPr/>
          </p:nvSpPr>
          <p:spPr>
            <a:xfrm rot="10800000">
              <a:off x="6548040" y="5306040"/>
              <a:ext cx="36504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204" name="Group 23"/>
          <p:cNvGrpSpPr/>
          <p:nvPr/>
        </p:nvGrpSpPr>
        <p:grpSpPr>
          <a:xfrm>
            <a:off x="1031040" y="8850240"/>
            <a:ext cx="1861560" cy="251640"/>
            <a:chOff x="1031040" y="8850240"/>
            <a:chExt cx="1861560" cy="251640"/>
          </a:xfrm>
        </p:grpSpPr>
        <p:sp>
          <p:nvSpPr>
            <p:cNvPr id="205" name="Freeform 24"/>
            <p:cNvSpPr/>
            <p:nvPr/>
          </p:nvSpPr>
          <p:spPr>
            <a:xfrm rot="10800000">
              <a:off x="103104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06" name="TextBox 25"/>
            <p:cNvSpPr/>
            <p:nvPr/>
          </p:nvSpPr>
          <p:spPr>
            <a:xfrm rot="10800000">
              <a:off x="103104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207" name="Group 26"/>
          <p:cNvGrpSpPr/>
          <p:nvPr/>
        </p:nvGrpSpPr>
        <p:grpSpPr>
          <a:xfrm>
            <a:off x="3082320" y="8850240"/>
            <a:ext cx="1861560" cy="251640"/>
            <a:chOff x="3082320" y="8850240"/>
            <a:chExt cx="1861560" cy="251640"/>
          </a:xfrm>
        </p:grpSpPr>
        <p:sp>
          <p:nvSpPr>
            <p:cNvPr id="208" name="Freeform 27"/>
            <p:cNvSpPr/>
            <p:nvPr/>
          </p:nvSpPr>
          <p:spPr>
            <a:xfrm rot="10800000">
              <a:off x="308232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09" name="TextBox 28"/>
            <p:cNvSpPr/>
            <p:nvPr/>
          </p:nvSpPr>
          <p:spPr>
            <a:xfrm rot="10800000">
              <a:off x="308232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210" name="Group 29"/>
          <p:cNvGrpSpPr/>
          <p:nvPr/>
        </p:nvGrpSpPr>
        <p:grpSpPr>
          <a:xfrm>
            <a:off x="5133960" y="8850240"/>
            <a:ext cx="1861560" cy="251640"/>
            <a:chOff x="5133960" y="8850240"/>
            <a:chExt cx="1861560" cy="251640"/>
          </a:xfrm>
        </p:grpSpPr>
        <p:sp>
          <p:nvSpPr>
            <p:cNvPr id="211" name="Freeform 30"/>
            <p:cNvSpPr/>
            <p:nvPr/>
          </p:nvSpPr>
          <p:spPr>
            <a:xfrm rot="10800000">
              <a:off x="513396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12" name="TextBox 31"/>
            <p:cNvSpPr/>
            <p:nvPr/>
          </p:nvSpPr>
          <p:spPr>
            <a:xfrm rot="10800000">
              <a:off x="513396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213" name="Group 32"/>
          <p:cNvGrpSpPr/>
          <p:nvPr/>
        </p:nvGrpSpPr>
        <p:grpSpPr>
          <a:xfrm>
            <a:off x="7185600" y="8850240"/>
            <a:ext cx="1861560" cy="251640"/>
            <a:chOff x="7185600" y="8850240"/>
            <a:chExt cx="1861560" cy="251640"/>
          </a:xfrm>
        </p:grpSpPr>
        <p:sp>
          <p:nvSpPr>
            <p:cNvPr id="214" name="Freeform 33"/>
            <p:cNvSpPr/>
            <p:nvPr/>
          </p:nvSpPr>
          <p:spPr>
            <a:xfrm rot="10800000">
              <a:off x="718560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15" name="TextBox 34"/>
            <p:cNvSpPr/>
            <p:nvPr/>
          </p:nvSpPr>
          <p:spPr>
            <a:xfrm rot="10800000">
              <a:off x="718560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216" name="Group 35"/>
          <p:cNvGrpSpPr/>
          <p:nvPr/>
        </p:nvGrpSpPr>
        <p:grpSpPr>
          <a:xfrm>
            <a:off x="9236880" y="8850240"/>
            <a:ext cx="1861560" cy="251640"/>
            <a:chOff x="9236880" y="8850240"/>
            <a:chExt cx="1861560" cy="251640"/>
          </a:xfrm>
        </p:grpSpPr>
        <p:sp>
          <p:nvSpPr>
            <p:cNvPr id="217" name="Freeform 36"/>
            <p:cNvSpPr/>
            <p:nvPr/>
          </p:nvSpPr>
          <p:spPr>
            <a:xfrm rot="10800000">
              <a:off x="923688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18" name="TextBox 37"/>
            <p:cNvSpPr/>
            <p:nvPr/>
          </p:nvSpPr>
          <p:spPr>
            <a:xfrm rot="10800000">
              <a:off x="923688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219" name="Group 38"/>
          <p:cNvGrpSpPr/>
          <p:nvPr/>
        </p:nvGrpSpPr>
        <p:grpSpPr>
          <a:xfrm>
            <a:off x="11288520" y="8850240"/>
            <a:ext cx="1861560" cy="251640"/>
            <a:chOff x="11288520" y="8850240"/>
            <a:chExt cx="1861560" cy="251640"/>
          </a:xfrm>
        </p:grpSpPr>
        <p:sp>
          <p:nvSpPr>
            <p:cNvPr id="220" name="Freeform 39"/>
            <p:cNvSpPr/>
            <p:nvPr/>
          </p:nvSpPr>
          <p:spPr>
            <a:xfrm rot="10800000">
              <a:off x="1128852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21" name="TextBox 40"/>
            <p:cNvSpPr/>
            <p:nvPr/>
          </p:nvSpPr>
          <p:spPr>
            <a:xfrm rot="10800000">
              <a:off x="1128852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222" name="Group 41"/>
          <p:cNvGrpSpPr/>
          <p:nvPr/>
        </p:nvGrpSpPr>
        <p:grpSpPr>
          <a:xfrm>
            <a:off x="13340160" y="8850240"/>
            <a:ext cx="1861560" cy="251640"/>
            <a:chOff x="13340160" y="8850240"/>
            <a:chExt cx="1861560" cy="251640"/>
          </a:xfrm>
        </p:grpSpPr>
        <p:sp>
          <p:nvSpPr>
            <p:cNvPr id="223" name="Freeform 42"/>
            <p:cNvSpPr/>
            <p:nvPr/>
          </p:nvSpPr>
          <p:spPr>
            <a:xfrm rot="10800000">
              <a:off x="1334016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24" name="TextBox 43"/>
            <p:cNvSpPr/>
            <p:nvPr/>
          </p:nvSpPr>
          <p:spPr>
            <a:xfrm rot="10800000">
              <a:off x="1334016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225" name="Group 44"/>
          <p:cNvGrpSpPr/>
          <p:nvPr/>
        </p:nvGrpSpPr>
        <p:grpSpPr>
          <a:xfrm>
            <a:off x="15397920" y="8850240"/>
            <a:ext cx="1861560" cy="251640"/>
            <a:chOff x="15397920" y="8850240"/>
            <a:chExt cx="1861560" cy="251640"/>
          </a:xfrm>
        </p:grpSpPr>
        <p:sp>
          <p:nvSpPr>
            <p:cNvPr id="226" name="Freeform 45"/>
            <p:cNvSpPr/>
            <p:nvPr/>
          </p:nvSpPr>
          <p:spPr>
            <a:xfrm rot="10800000">
              <a:off x="1539792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27" name="TextBox 46"/>
            <p:cNvSpPr/>
            <p:nvPr/>
          </p:nvSpPr>
          <p:spPr>
            <a:xfrm rot="10800000">
              <a:off x="1539792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228" name="Group 48"/>
          <p:cNvGrpSpPr/>
          <p:nvPr/>
        </p:nvGrpSpPr>
        <p:grpSpPr>
          <a:xfrm>
            <a:off x="15643080" y="108000"/>
            <a:ext cx="2448720" cy="2448720"/>
            <a:chOff x="15643080" y="108000"/>
            <a:chExt cx="2448720" cy="2448720"/>
          </a:xfrm>
        </p:grpSpPr>
        <p:sp>
          <p:nvSpPr>
            <p:cNvPr id="229" name="Freeform 49"/>
            <p:cNvSpPr/>
            <p:nvPr/>
          </p:nvSpPr>
          <p:spPr>
            <a:xfrm>
              <a:off x="15643080" y="108000"/>
              <a:ext cx="2448720" cy="2448720"/>
            </a:xfrm>
            <a:custGeom>
              <a:avLst/>
              <a:gdLst>
                <a:gd name="textAreaLeft" fmla="*/ 0 w 2448720"/>
                <a:gd name="textAreaRight" fmla="*/ 2450880 w 2448720"/>
                <a:gd name="textAreaTop" fmla="*/ 0 h 2448720"/>
                <a:gd name="textAreaBottom" fmla="*/ 2450880 h 2448720"/>
              </a:gdLst>
              <a:ahLst/>
              <a:cxnLst/>
              <a:rect l="textAreaLeft" t="textAreaTop" r="textAreaRight" b="textAreaBottom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35DA6">
                <a:alpha val="53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30" name="TextBox 50"/>
            <p:cNvSpPr/>
            <p:nvPr/>
          </p:nvSpPr>
          <p:spPr>
            <a:xfrm>
              <a:off x="15872760" y="280440"/>
              <a:ext cx="1989360" cy="204660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10440" tIns="10440" rIns="10440" bIns="10440" anchor="ctr">
              <a:noAutofit/>
            </a:bodyPr>
            <a:lstStyle/>
            <a:p>
              <a:pPr algn="ctr" defTabSz="914400">
                <a:lnSpc>
                  <a:spcPts val="524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231" name="Group 51"/>
          <p:cNvGrpSpPr/>
          <p:nvPr/>
        </p:nvGrpSpPr>
        <p:grpSpPr>
          <a:xfrm>
            <a:off x="15840000" y="753840"/>
            <a:ext cx="2158920" cy="1144800"/>
            <a:chOff x="15840000" y="753840"/>
            <a:chExt cx="2158920" cy="1144800"/>
          </a:xfrm>
        </p:grpSpPr>
        <p:sp>
          <p:nvSpPr>
            <p:cNvPr id="232" name="TextBox 52"/>
            <p:cNvSpPr/>
            <p:nvPr/>
          </p:nvSpPr>
          <p:spPr>
            <a:xfrm>
              <a:off x="15840000" y="753840"/>
              <a:ext cx="2158920" cy="45720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spAutoFit/>
            </a:bodyPr>
            <a:lstStyle/>
            <a:p>
              <a:pPr algn="ctr" defTabSz="914400">
                <a:lnSpc>
                  <a:spcPts val="3603"/>
                </a:lnSpc>
              </a:pPr>
              <a:r>
                <a:rPr lang="en-US" sz="2200" b="0" u="none" strike="noStrike" spc="536">
                  <a:solidFill>
                    <a:srgbClr val="FDF9EA"/>
                  </a:solidFill>
                  <a:effectLst/>
                  <a:uFillTx/>
                  <a:latin typeface="Anton"/>
                  <a:ea typeface="Anton"/>
                </a:rPr>
                <a:t>SEMINÁRIO</a:t>
              </a:r>
              <a:endParaRPr lang="pt-BR" sz="2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33" name="TextBox 53"/>
            <p:cNvSpPr/>
            <p:nvPr/>
          </p:nvSpPr>
          <p:spPr>
            <a:xfrm>
              <a:off x="15840000" y="1118520"/>
              <a:ext cx="2158920" cy="456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spAutoFit/>
            </a:bodyPr>
            <a:lstStyle/>
            <a:p>
              <a:pPr algn="ctr" defTabSz="914400">
                <a:lnSpc>
                  <a:spcPts val="3597"/>
                </a:lnSpc>
              </a:pPr>
              <a:r>
                <a:rPr lang="en-US" sz="2400" b="1" u="none" strike="noStrike" spc="227">
                  <a:solidFill>
                    <a:srgbClr val="0EFEC1"/>
                  </a:solidFill>
                  <a:effectLst/>
                  <a:uFillTx/>
                  <a:latin typeface="Open Sans Bold"/>
                  <a:ea typeface="Open Sans Bold"/>
                </a:rPr>
                <a:t>JUR   DICO</a:t>
              </a:r>
              <a:endParaRPr lang="pt-BR" sz="24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34" name="Freeform 54"/>
            <p:cNvSpPr/>
            <p:nvPr/>
          </p:nvSpPr>
          <p:spPr>
            <a:xfrm>
              <a:off x="16592376" y="1237072"/>
              <a:ext cx="394560" cy="266760"/>
            </a:xfrm>
            <a:custGeom>
              <a:avLst/>
              <a:gdLst>
                <a:gd name="textAreaLeft" fmla="*/ 0 w 394560"/>
                <a:gd name="textAreaRight" fmla="*/ 396720 w 394560"/>
                <a:gd name="textAreaTop" fmla="*/ 0 h 266760"/>
                <a:gd name="textAreaBottom" fmla="*/ 268920 h 266760"/>
              </a:gdLst>
              <a:ahLst/>
              <a:cxnLst/>
              <a:rect l="textAreaLeft" t="textAreaTop" r="textAreaRight" b="textAreaBottom"/>
              <a:pathLst>
                <a:path w="475681" h="358545">
                  <a:moveTo>
                    <a:pt x="0" y="0"/>
                  </a:moveTo>
                  <a:lnTo>
                    <a:pt x="475682" y="0"/>
                  </a:lnTo>
                  <a:lnTo>
                    <a:pt x="475682" y="358544"/>
                  </a:lnTo>
                  <a:lnTo>
                    <a:pt x="0" y="358544"/>
                  </a:lnTo>
                  <a:lnTo>
                    <a:pt x="0" y="0"/>
                  </a:lnTo>
                  <a:close/>
                </a:path>
              </a:pathLst>
            </a:custGeom>
            <a:blipFill rotWithShape="0"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rcRect/>
              <a:stretch/>
            </a:blip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35" name="TextBox 55"/>
            <p:cNvSpPr/>
            <p:nvPr/>
          </p:nvSpPr>
          <p:spPr>
            <a:xfrm>
              <a:off x="15840000" y="1550160"/>
              <a:ext cx="2158920" cy="348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spAutoFit/>
            </a:bodyPr>
            <a:lstStyle/>
            <a:p>
              <a:pPr algn="ctr" defTabSz="914400">
                <a:lnSpc>
                  <a:spcPts val="2747"/>
                </a:lnSpc>
              </a:pPr>
              <a:r>
                <a:rPr lang="en-US" sz="1960" b="0" u="none" strike="noStrike" spc="317">
                  <a:solidFill>
                    <a:srgbClr val="FFFFFF"/>
                  </a:solidFill>
                  <a:effectLst/>
                  <a:uFillTx/>
                  <a:latin typeface="League Spartan"/>
                  <a:ea typeface="League Spartan"/>
                </a:rPr>
                <a:t>E ATUARIAL</a:t>
              </a:r>
              <a:endParaRPr lang="pt-BR" sz="196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</p:grpSp>
      <p:sp>
        <p:nvSpPr>
          <p:cNvPr id="236" name="CaixaDeTexto 243"/>
          <p:cNvSpPr/>
          <p:nvPr/>
        </p:nvSpPr>
        <p:spPr>
          <a:xfrm>
            <a:off x="900000" y="1508264"/>
            <a:ext cx="4859640" cy="452286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just" defTabSz="914400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</a:pPr>
            <a:r>
              <a:rPr lang="pt-BR" sz="3200" b="0" u="none" strike="noStrike" dirty="0">
                <a:solidFill>
                  <a:srgbClr val="311C61"/>
                </a:solidFill>
                <a:effectLst/>
                <a:uFillTx/>
                <a:latin typeface="Garet"/>
              </a:rPr>
              <a:t>Capacidade de satisfazer as necessidades </a:t>
            </a:r>
            <a:r>
              <a:rPr lang="pt-BR" sz="3200" b="1" u="none" strike="noStrike" dirty="0">
                <a:solidFill>
                  <a:srgbClr val="311C61"/>
                </a:solidFill>
                <a:effectLst/>
                <a:uFillTx/>
                <a:latin typeface="Garet"/>
              </a:rPr>
              <a:t>atuais</a:t>
            </a:r>
            <a:r>
              <a:rPr lang="pt-BR" sz="3200" b="0" u="none" strike="noStrike" dirty="0">
                <a:solidFill>
                  <a:srgbClr val="311C61"/>
                </a:solidFill>
                <a:effectLst/>
                <a:uFillTx/>
                <a:latin typeface="Garet"/>
              </a:rPr>
              <a:t> sem comprometer a </a:t>
            </a:r>
            <a:r>
              <a:rPr lang="pt-BR" sz="3200" b="1" u="none" strike="noStrike" dirty="0">
                <a:solidFill>
                  <a:srgbClr val="311C61"/>
                </a:solidFill>
                <a:effectLst/>
                <a:uFillTx/>
                <a:latin typeface="Garet"/>
              </a:rPr>
              <a:t>capacidade das futuras gerações de atenderem às suas próprias necessidades</a:t>
            </a:r>
            <a:r>
              <a:rPr lang="pt-BR" sz="3200" b="0" u="none" strike="noStrike" dirty="0">
                <a:solidFill>
                  <a:srgbClr val="311C61"/>
                </a:solidFill>
                <a:effectLst/>
                <a:uFillTx/>
                <a:latin typeface="Garet"/>
              </a:rPr>
              <a:t>, garantindo um equilíbrio entre os pilares ambiental, social e econômico </a:t>
            </a:r>
            <a:endParaRPr lang="pt-BR" sz="3200" b="0" u="none" strike="noStrike" dirty="0">
              <a:solidFill>
                <a:srgbClr val="000000"/>
              </a:solidFill>
              <a:effectLst/>
              <a:uFillTx/>
              <a:latin typeface="Gare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5D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Freeform 2"/>
          <p:cNvSpPr/>
          <p:nvPr/>
        </p:nvSpPr>
        <p:spPr>
          <a:xfrm>
            <a:off x="1080" y="0"/>
            <a:ext cx="18285840" cy="11071800"/>
          </a:xfrm>
          <a:custGeom>
            <a:avLst/>
            <a:gdLst>
              <a:gd name="textAreaLeft" fmla="*/ 0 w 18285840"/>
              <a:gd name="textAreaRight" fmla="*/ 18288000 w 18285840"/>
              <a:gd name="textAreaTop" fmla="*/ 0 h 11071800"/>
              <a:gd name="textAreaBottom" fmla="*/ 11073960 h 11071800"/>
            </a:gdLst>
            <a:ahLst/>
            <a:cxnLst/>
            <a:rect l="textAreaLeft" t="textAreaTop" r="textAreaRight" b="textAreaBottom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2">
              <a:alphaModFix amt="34000"/>
            </a:blip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pt-BR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238" name="Group 3"/>
          <p:cNvGrpSpPr/>
          <p:nvPr/>
        </p:nvGrpSpPr>
        <p:grpSpPr>
          <a:xfrm>
            <a:off x="1031040" y="8850240"/>
            <a:ext cx="1861560" cy="251640"/>
            <a:chOff x="1031040" y="8850240"/>
            <a:chExt cx="1861560" cy="251640"/>
          </a:xfrm>
        </p:grpSpPr>
        <p:sp>
          <p:nvSpPr>
            <p:cNvPr id="239" name="Freeform 4"/>
            <p:cNvSpPr/>
            <p:nvPr/>
          </p:nvSpPr>
          <p:spPr>
            <a:xfrm rot="10800000">
              <a:off x="103104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40" name="TextBox 5"/>
            <p:cNvSpPr/>
            <p:nvPr/>
          </p:nvSpPr>
          <p:spPr>
            <a:xfrm rot="10800000">
              <a:off x="103104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241" name="Group 6"/>
          <p:cNvGrpSpPr/>
          <p:nvPr/>
        </p:nvGrpSpPr>
        <p:grpSpPr>
          <a:xfrm>
            <a:off x="3082320" y="8850240"/>
            <a:ext cx="1861560" cy="251640"/>
            <a:chOff x="3082320" y="8850240"/>
            <a:chExt cx="1861560" cy="251640"/>
          </a:xfrm>
        </p:grpSpPr>
        <p:sp>
          <p:nvSpPr>
            <p:cNvPr id="242" name="Freeform 7"/>
            <p:cNvSpPr/>
            <p:nvPr/>
          </p:nvSpPr>
          <p:spPr>
            <a:xfrm rot="10800000">
              <a:off x="308232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43" name="TextBox 8"/>
            <p:cNvSpPr/>
            <p:nvPr/>
          </p:nvSpPr>
          <p:spPr>
            <a:xfrm rot="10800000">
              <a:off x="308232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244" name="Group 9"/>
          <p:cNvGrpSpPr/>
          <p:nvPr/>
        </p:nvGrpSpPr>
        <p:grpSpPr>
          <a:xfrm>
            <a:off x="5133960" y="8850240"/>
            <a:ext cx="1861560" cy="251640"/>
            <a:chOff x="5133960" y="8850240"/>
            <a:chExt cx="1861560" cy="251640"/>
          </a:xfrm>
        </p:grpSpPr>
        <p:sp>
          <p:nvSpPr>
            <p:cNvPr id="245" name="Freeform 10"/>
            <p:cNvSpPr/>
            <p:nvPr/>
          </p:nvSpPr>
          <p:spPr>
            <a:xfrm rot="10800000">
              <a:off x="513396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46" name="TextBox 11"/>
            <p:cNvSpPr/>
            <p:nvPr/>
          </p:nvSpPr>
          <p:spPr>
            <a:xfrm rot="10800000">
              <a:off x="513396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sp>
        <p:nvSpPr>
          <p:cNvPr id="247" name="Freeform 12"/>
          <p:cNvSpPr/>
          <p:nvPr/>
        </p:nvSpPr>
        <p:spPr>
          <a:xfrm>
            <a:off x="9743760" y="6989760"/>
            <a:ext cx="12061440" cy="4295520"/>
          </a:xfrm>
          <a:custGeom>
            <a:avLst/>
            <a:gdLst>
              <a:gd name="textAreaLeft" fmla="*/ 0 w 12061440"/>
              <a:gd name="textAreaRight" fmla="*/ 12063600 w 12061440"/>
              <a:gd name="textAreaTop" fmla="*/ 0 h 4295520"/>
              <a:gd name="textAreaBottom" fmla="*/ 4297680 h 4295520"/>
            </a:gdLst>
            <a:ahLst/>
            <a:cxnLst/>
            <a:rect l="textAreaLeft" t="textAreaTop" r="textAreaRight" b="textAreaBottom"/>
            <a:pathLst>
              <a:path w="12063718" h="4297700">
                <a:moveTo>
                  <a:pt x="0" y="0"/>
                </a:moveTo>
                <a:lnTo>
                  <a:pt x="12063718" y="0"/>
                </a:lnTo>
                <a:lnTo>
                  <a:pt x="12063718" y="4297700"/>
                </a:lnTo>
                <a:lnTo>
                  <a:pt x="0" y="4297700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3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pt-BR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248" name="Group 13"/>
          <p:cNvGrpSpPr/>
          <p:nvPr/>
        </p:nvGrpSpPr>
        <p:grpSpPr>
          <a:xfrm>
            <a:off x="7185600" y="8850240"/>
            <a:ext cx="1861560" cy="251640"/>
            <a:chOff x="7185600" y="8850240"/>
            <a:chExt cx="1861560" cy="251640"/>
          </a:xfrm>
        </p:grpSpPr>
        <p:sp>
          <p:nvSpPr>
            <p:cNvPr id="249" name="Freeform 14"/>
            <p:cNvSpPr/>
            <p:nvPr/>
          </p:nvSpPr>
          <p:spPr>
            <a:xfrm rot="10800000">
              <a:off x="718560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50" name="TextBox 15"/>
            <p:cNvSpPr/>
            <p:nvPr/>
          </p:nvSpPr>
          <p:spPr>
            <a:xfrm rot="10800000">
              <a:off x="718560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251" name="Group 16"/>
          <p:cNvGrpSpPr/>
          <p:nvPr/>
        </p:nvGrpSpPr>
        <p:grpSpPr>
          <a:xfrm>
            <a:off x="9236880" y="8850240"/>
            <a:ext cx="1861560" cy="251640"/>
            <a:chOff x="9236880" y="8850240"/>
            <a:chExt cx="1861560" cy="251640"/>
          </a:xfrm>
        </p:grpSpPr>
        <p:sp>
          <p:nvSpPr>
            <p:cNvPr id="252" name="Freeform 17"/>
            <p:cNvSpPr/>
            <p:nvPr/>
          </p:nvSpPr>
          <p:spPr>
            <a:xfrm rot="10800000">
              <a:off x="923688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53" name="TextBox 18"/>
            <p:cNvSpPr/>
            <p:nvPr/>
          </p:nvSpPr>
          <p:spPr>
            <a:xfrm rot="10800000">
              <a:off x="923688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254" name="Group 19"/>
          <p:cNvGrpSpPr/>
          <p:nvPr/>
        </p:nvGrpSpPr>
        <p:grpSpPr>
          <a:xfrm>
            <a:off x="11288520" y="8850240"/>
            <a:ext cx="1861560" cy="251640"/>
            <a:chOff x="11288520" y="8850240"/>
            <a:chExt cx="1861560" cy="251640"/>
          </a:xfrm>
        </p:grpSpPr>
        <p:sp>
          <p:nvSpPr>
            <p:cNvPr id="255" name="Freeform 20"/>
            <p:cNvSpPr/>
            <p:nvPr/>
          </p:nvSpPr>
          <p:spPr>
            <a:xfrm rot="10800000">
              <a:off x="1128852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56" name="TextBox 21"/>
            <p:cNvSpPr/>
            <p:nvPr/>
          </p:nvSpPr>
          <p:spPr>
            <a:xfrm rot="10800000">
              <a:off x="1128852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257" name="Group 22"/>
          <p:cNvGrpSpPr/>
          <p:nvPr/>
        </p:nvGrpSpPr>
        <p:grpSpPr>
          <a:xfrm>
            <a:off x="13340160" y="8850240"/>
            <a:ext cx="1861560" cy="251640"/>
            <a:chOff x="13340160" y="8850240"/>
            <a:chExt cx="1861560" cy="251640"/>
          </a:xfrm>
        </p:grpSpPr>
        <p:sp>
          <p:nvSpPr>
            <p:cNvPr id="258" name="Freeform 23"/>
            <p:cNvSpPr/>
            <p:nvPr/>
          </p:nvSpPr>
          <p:spPr>
            <a:xfrm rot="10800000">
              <a:off x="1334016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59" name="TextBox 24"/>
            <p:cNvSpPr/>
            <p:nvPr/>
          </p:nvSpPr>
          <p:spPr>
            <a:xfrm rot="10800000">
              <a:off x="1334016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260" name="Group 25"/>
          <p:cNvGrpSpPr/>
          <p:nvPr/>
        </p:nvGrpSpPr>
        <p:grpSpPr>
          <a:xfrm>
            <a:off x="15397920" y="8850240"/>
            <a:ext cx="1861560" cy="251640"/>
            <a:chOff x="15397920" y="8850240"/>
            <a:chExt cx="1861560" cy="251640"/>
          </a:xfrm>
        </p:grpSpPr>
        <p:sp>
          <p:nvSpPr>
            <p:cNvPr id="261" name="Freeform 26"/>
            <p:cNvSpPr/>
            <p:nvPr/>
          </p:nvSpPr>
          <p:spPr>
            <a:xfrm rot="10800000">
              <a:off x="1539792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62" name="TextBox 27"/>
            <p:cNvSpPr/>
            <p:nvPr/>
          </p:nvSpPr>
          <p:spPr>
            <a:xfrm rot="10800000">
              <a:off x="1539792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sp>
        <p:nvSpPr>
          <p:cNvPr id="263" name="TextBox 41"/>
          <p:cNvSpPr/>
          <p:nvPr/>
        </p:nvSpPr>
        <p:spPr>
          <a:xfrm>
            <a:off x="1028880" y="2472840"/>
            <a:ext cx="15350040" cy="267060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algn="just" defTabSz="914400">
              <a:lnSpc>
                <a:spcPct val="150000"/>
              </a:lnSpc>
              <a:spcBef>
                <a:spcPts val="1191"/>
              </a:spcBef>
              <a:spcAft>
                <a:spcPts val="992"/>
              </a:spcAft>
            </a:pPr>
            <a:r>
              <a:rPr lang="pt-BR" sz="4000" b="1" u="none" strike="noStrike" dirty="0">
                <a:solidFill>
                  <a:srgbClr val="FFFFFF"/>
                </a:solidFill>
                <a:effectLst/>
                <a:uFillTx/>
                <a:latin typeface="Garet Bold"/>
                <a:ea typeface="Garet Bold"/>
              </a:rPr>
              <a:t>Sabe aquele check-up anual que fazemos para acompanhar nossa saúde? Pois bem, o estudo atuarial funciona da mesma forma. Se for ignorado, um problema pode crescer em silêncio...</a:t>
            </a:r>
            <a:endParaRPr lang="pt-BR" sz="4000" b="0" u="none" strike="noStrike" dirty="0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64" name="TextBox 42"/>
          <p:cNvSpPr/>
          <p:nvPr/>
        </p:nvSpPr>
        <p:spPr>
          <a:xfrm>
            <a:off x="1028880" y="5859000"/>
            <a:ext cx="14990040" cy="246221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pt-BR" sz="3200" b="1" u="none" strike="noStrike" dirty="0">
                <a:solidFill>
                  <a:srgbClr val="FFFFFF"/>
                </a:solidFill>
                <a:effectLst/>
                <a:uFillTx/>
                <a:latin typeface="Garet"/>
                <a:ea typeface="Garet"/>
              </a:rPr>
              <a:t>PORTARIA MTP Nº 1.467, DE 02 DE JUNHO DE 2022</a:t>
            </a:r>
            <a:endParaRPr lang="pt-BR" sz="3200" b="1" u="none" strike="noStrike" dirty="0">
              <a:solidFill>
                <a:srgbClr val="FFFFFF"/>
              </a:solidFill>
              <a:effectLst/>
              <a:uFillTx/>
              <a:latin typeface="Garet"/>
            </a:endParaRPr>
          </a:p>
          <a:p>
            <a:pPr defTabSz="914400">
              <a:lnSpc>
                <a:spcPct val="100000"/>
              </a:lnSpc>
            </a:pPr>
            <a:r>
              <a:rPr lang="pt-BR" sz="3200" b="0" u="none" strike="noStrike" dirty="0">
                <a:solidFill>
                  <a:srgbClr val="FFFFFF"/>
                </a:solidFill>
                <a:effectLst/>
                <a:uFillTx/>
                <a:latin typeface="Garet"/>
                <a:ea typeface="Garet"/>
              </a:rPr>
              <a:t>[...]</a:t>
            </a:r>
            <a:endParaRPr lang="pt-BR" sz="3200" b="0" u="none" strike="noStrike" dirty="0">
              <a:solidFill>
                <a:srgbClr val="FFFFFF"/>
              </a:solidFill>
              <a:effectLst/>
              <a:uFillTx/>
              <a:latin typeface="Garet"/>
            </a:endParaRPr>
          </a:p>
          <a:p>
            <a:pPr algn="just" defTabSz="914400">
              <a:lnSpc>
                <a:spcPct val="100000"/>
              </a:lnSpc>
            </a:pPr>
            <a:r>
              <a:rPr lang="pt-BR" sz="3200" b="0" u="none" strike="noStrike" dirty="0">
                <a:solidFill>
                  <a:srgbClr val="FFFFFF"/>
                </a:solidFill>
                <a:effectLst/>
                <a:uFillTx/>
                <a:latin typeface="Garet"/>
                <a:ea typeface="Garet"/>
              </a:rPr>
              <a:t>Art. 25. Ao RPPS deverá ser garantido o equilíbrio financeiro e atuarial em conformidade </a:t>
            </a:r>
            <a:r>
              <a:rPr lang="pt-BR" sz="3200" b="1" u="none" strike="noStrike" dirty="0">
                <a:solidFill>
                  <a:srgbClr val="FFFFFF"/>
                </a:solidFill>
                <a:effectLst/>
                <a:uFillTx/>
                <a:latin typeface="Garet"/>
                <a:ea typeface="Garet"/>
              </a:rPr>
              <a:t>com avaliações atuariais realizadas em cada exercício financeiro</a:t>
            </a:r>
            <a:r>
              <a:rPr lang="pt-BR" sz="3200" b="0" u="none" strike="noStrike" dirty="0">
                <a:solidFill>
                  <a:srgbClr val="FFFFFF"/>
                </a:solidFill>
                <a:effectLst/>
                <a:uFillTx/>
                <a:latin typeface="Garet"/>
                <a:ea typeface="Garet"/>
              </a:rPr>
              <a:t> para a organização e revisão do plano de custeio e de benefícios.</a:t>
            </a:r>
            <a:endParaRPr lang="pt-BR" sz="3200" b="0" u="none" strike="noStrike" dirty="0">
              <a:solidFill>
                <a:srgbClr val="FFFFFF"/>
              </a:solidFill>
              <a:effectLst/>
              <a:uFillTx/>
              <a:latin typeface="Garet"/>
            </a:endParaRPr>
          </a:p>
        </p:txBody>
      </p:sp>
      <p:grpSp>
        <p:nvGrpSpPr>
          <p:cNvPr id="265" name="Group 46"/>
          <p:cNvGrpSpPr/>
          <p:nvPr/>
        </p:nvGrpSpPr>
        <p:grpSpPr>
          <a:xfrm>
            <a:off x="15201720" y="108000"/>
            <a:ext cx="2890440" cy="2890440"/>
            <a:chOff x="15201720" y="108000"/>
            <a:chExt cx="2890440" cy="2890440"/>
          </a:xfrm>
        </p:grpSpPr>
        <p:sp>
          <p:nvSpPr>
            <p:cNvPr id="266" name="Freeform 47"/>
            <p:cNvSpPr/>
            <p:nvPr/>
          </p:nvSpPr>
          <p:spPr>
            <a:xfrm>
              <a:off x="15201720" y="108000"/>
              <a:ext cx="2890440" cy="2890440"/>
            </a:xfrm>
            <a:custGeom>
              <a:avLst/>
              <a:gdLst>
                <a:gd name="textAreaLeft" fmla="*/ 0 w 2890440"/>
                <a:gd name="textAreaRight" fmla="*/ 2892600 w 2890440"/>
                <a:gd name="textAreaTop" fmla="*/ 0 h 2890440"/>
                <a:gd name="textAreaBottom" fmla="*/ 2892600 h 2890440"/>
              </a:gdLst>
              <a:ahLst/>
              <a:cxnLst/>
              <a:rect l="textAreaLeft" t="textAreaTop" r="textAreaRight" b="textAreaBottom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>
                <a:alpha val="9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67" name="TextBox 48"/>
            <p:cNvSpPr/>
            <p:nvPr/>
          </p:nvSpPr>
          <p:spPr>
            <a:xfrm>
              <a:off x="15472800" y="311400"/>
              <a:ext cx="2347920" cy="241560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10440" tIns="10440" rIns="10440" bIns="10440" anchor="ctr">
              <a:noAutofit/>
            </a:bodyPr>
            <a:lstStyle/>
            <a:p>
              <a:pPr algn="ctr" defTabSz="914400">
                <a:lnSpc>
                  <a:spcPts val="524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268" name="Group 49"/>
          <p:cNvGrpSpPr/>
          <p:nvPr/>
        </p:nvGrpSpPr>
        <p:grpSpPr>
          <a:xfrm>
            <a:off x="15300000" y="862560"/>
            <a:ext cx="2698920" cy="1356840"/>
            <a:chOff x="15300000" y="862560"/>
            <a:chExt cx="2698920" cy="1356840"/>
          </a:xfrm>
        </p:grpSpPr>
        <p:sp>
          <p:nvSpPr>
            <p:cNvPr id="269" name="TextBox 50"/>
            <p:cNvSpPr/>
            <p:nvPr/>
          </p:nvSpPr>
          <p:spPr>
            <a:xfrm>
              <a:off x="15300000" y="862560"/>
              <a:ext cx="2698920" cy="5396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spAutoFit/>
            </a:bodyPr>
            <a:lstStyle/>
            <a:p>
              <a:pPr algn="ctr" defTabSz="914400">
                <a:lnSpc>
                  <a:spcPts val="4252"/>
                </a:lnSpc>
              </a:pPr>
              <a:r>
                <a:rPr lang="en-US" sz="2800" b="0" u="none" strike="noStrike" spc="632">
                  <a:solidFill>
                    <a:srgbClr val="FDF9EA"/>
                  </a:solidFill>
                  <a:effectLst/>
                  <a:uFillTx/>
                  <a:latin typeface="Anton"/>
                  <a:ea typeface="Anton"/>
                </a:rPr>
                <a:t>SEMINÁRIO</a:t>
              </a:r>
              <a:endParaRPr lang="pt-BR" sz="28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70" name="TextBox 51"/>
            <p:cNvSpPr/>
            <p:nvPr/>
          </p:nvSpPr>
          <p:spPr>
            <a:xfrm>
              <a:off x="15300000" y="1299600"/>
              <a:ext cx="2698920" cy="5385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spAutoFit/>
            </a:bodyPr>
            <a:lstStyle/>
            <a:p>
              <a:pPr algn="ctr" defTabSz="914400">
                <a:lnSpc>
                  <a:spcPts val="4243"/>
                </a:lnSpc>
              </a:pPr>
              <a:r>
                <a:rPr lang="en-US" sz="3030" b="1" u="none" strike="noStrike" spc="269">
                  <a:solidFill>
                    <a:srgbClr val="0EFEC1"/>
                  </a:solidFill>
                  <a:effectLst/>
                  <a:uFillTx/>
                  <a:latin typeface="Open Sans Bold"/>
                  <a:ea typeface="Open Sans Bold"/>
                </a:rPr>
                <a:t>JUR   DICO</a:t>
              </a:r>
              <a:endParaRPr lang="pt-BR" sz="303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71" name="Freeform 52"/>
            <p:cNvSpPr/>
            <p:nvPr/>
          </p:nvSpPr>
          <p:spPr>
            <a:xfrm>
              <a:off x="16247384" y="1400512"/>
              <a:ext cx="493920" cy="315360"/>
            </a:xfrm>
            <a:custGeom>
              <a:avLst/>
              <a:gdLst>
                <a:gd name="textAreaLeft" fmla="*/ 0 w 493920"/>
                <a:gd name="textAreaRight" fmla="*/ 496080 w 493920"/>
                <a:gd name="textAreaTop" fmla="*/ 0 h 315360"/>
                <a:gd name="textAreaBottom" fmla="*/ 317520 h 315360"/>
              </a:gdLst>
              <a:ahLst/>
              <a:cxnLst/>
              <a:rect l="textAreaLeft" t="textAreaTop" r="textAreaRight" b="textAreaBottom"/>
              <a:pathLst>
                <a:path w="561361" h="423126">
                  <a:moveTo>
                    <a:pt x="0" y="0"/>
                  </a:moveTo>
                  <a:lnTo>
                    <a:pt x="561361" y="0"/>
                  </a:lnTo>
                  <a:lnTo>
                    <a:pt x="561361" y="423126"/>
                  </a:lnTo>
                  <a:lnTo>
                    <a:pt x="0" y="423126"/>
                  </a:lnTo>
                  <a:lnTo>
                    <a:pt x="0" y="0"/>
                  </a:lnTo>
                  <a:close/>
                </a:path>
              </a:pathLst>
            </a:custGeom>
            <a:blipFill rotWithShape="0"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a:blip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72" name="TextBox 53"/>
            <p:cNvSpPr/>
            <p:nvPr/>
          </p:nvSpPr>
          <p:spPr>
            <a:xfrm>
              <a:off x="15300000" y="1807920"/>
              <a:ext cx="2698920" cy="411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spAutoFit/>
            </a:bodyPr>
            <a:lstStyle/>
            <a:p>
              <a:pPr algn="ctr" defTabSz="914400">
                <a:lnSpc>
                  <a:spcPts val="3243"/>
                </a:lnSpc>
              </a:pPr>
              <a:r>
                <a:rPr lang="en-US" sz="2320" b="0" u="none" strike="noStrike" spc="374">
                  <a:solidFill>
                    <a:srgbClr val="FFFFFF"/>
                  </a:solidFill>
                  <a:effectLst/>
                  <a:uFillTx/>
                  <a:latin typeface="League Spartan"/>
                  <a:ea typeface="League Spartan"/>
                </a:rPr>
                <a:t>E ATUARIAL</a:t>
              </a:r>
              <a:endParaRPr lang="pt-BR" sz="232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3" name="Group 2"/>
          <p:cNvGrpSpPr/>
          <p:nvPr/>
        </p:nvGrpSpPr>
        <p:grpSpPr>
          <a:xfrm>
            <a:off x="1031040" y="8850240"/>
            <a:ext cx="1861560" cy="251640"/>
            <a:chOff x="1031040" y="8850240"/>
            <a:chExt cx="1861560" cy="251640"/>
          </a:xfrm>
        </p:grpSpPr>
        <p:sp>
          <p:nvSpPr>
            <p:cNvPr id="274" name="Freeform 3"/>
            <p:cNvSpPr/>
            <p:nvPr/>
          </p:nvSpPr>
          <p:spPr>
            <a:xfrm rot="10800000">
              <a:off x="103104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75" name="TextBox 4"/>
            <p:cNvSpPr/>
            <p:nvPr/>
          </p:nvSpPr>
          <p:spPr>
            <a:xfrm rot="10800000">
              <a:off x="103104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276" name="Group 5"/>
          <p:cNvGrpSpPr/>
          <p:nvPr/>
        </p:nvGrpSpPr>
        <p:grpSpPr>
          <a:xfrm>
            <a:off x="3082320" y="8850240"/>
            <a:ext cx="1861560" cy="251640"/>
            <a:chOff x="3082320" y="8850240"/>
            <a:chExt cx="1861560" cy="251640"/>
          </a:xfrm>
        </p:grpSpPr>
        <p:sp>
          <p:nvSpPr>
            <p:cNvPr id="277" name="Freeform 6"/>
            <p:cNvSpPr/>
            <p:nvPr/>
          </p:nvSpPr>
          <p:spPr>
            <a:xfrm rot="10800000">
              <a:off x="308232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78" name="TextBox 7"/>
            <p:cNvSpPr/>
            <p:nvPr/>
          </p:nvSpPr>
          <p:spPr>
            <a:xfrm rot="10800000">
              <a:off x="308232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279" name="Group 8"/>
          <p:cNvGrpSpPr/>
          <p:nvPr/>
        </p:nvGrpSpPr>
        <p:grpSpPr>
          <a:xfrm>
            <a:off x="5133960" y="8850240"/>
            <a:ext cx="1861560" cy="251640"/>
            <a:chOff x="5133960" y="8850240"/>
            <a:chExt cx="1861560" cy="251640"/>
          </a:xfrm>
        </p:grpSpPr>
        <p:sp>
          <p:nvSpPr>
            <p:cNvPr id="280" name="Freeform 9"/>
            <p:cNvSpPr/>
            <p:nvPr/>
          </p:nvSpPr>
          <p:spPr>
            <a:xfrm rot="10800000">
              <a:off x="513396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81" name="TextBox 10"/>
            <p:cNvSpPr/>
            <p:nvPr/>
          </p:nvSpPr>
          <p:spPr>
            <a:xfrm rot="10800000">
              <a:off x="513396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282" name="Group 11"/>
          <p:cNvGrpSpPr/>
          <p:nvPr/>
        </p:nvGrpSpPr>
        <p:grpSpPr>
          <a:xfrm>
            <a:off x="7185600" y="8850240"/>
            <a:ext cx="1861560" cy="251640"/>
            <a:chOff x="7185600" y="8850240"/>
            <a:chExt cx="1861560" cy="251640"/>
          </a:xfrm>
        </p:grpSpPr>
        <p:sp>
          <p:nvSpPr>
            <p:cNvPr id="283" name="Freeform 12"/>
            <p:cNvSpPr/>
            <p:nvPr/>
          </p:nvSpPr>
          <p:spPr>
            <a:xfrm rot="10800000">
              <a:off x="718560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84" name="TextBox 13"/>
            <p:cNvSpPr/>
            <p:nvPr/>
          </p:nvSpPr>
          <p:spPr>
            <a:xfrm rot="10800000">
              <a:off x="718560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285" name="Group 14"/>
          <p:cNvGrpSpPr/>
          <p:nvPr/>
        </p:nvGrpSpPr>
        <p:grpSpPr>
          <a:xfrm>
            <a:off x="9236880" y="8850240"/>
            <a:ext cx="1861560" cy="251640"/>
            <a:chOff x="9236880" y="8850240"/>
            <a:chExt cx="1861560" cy="251640"/>
          </a:xfrm>
        </p:grpSpPr>
        <p:sp>
          <p:nvSpPr>
            <p:cNvPr id="286" name="Freeform 15"/>
            <p:cNvSpPr/>
            <p:nvPr/>
          </p:nvSpPr>
          <p:spPr>
            <a:xfrm rot="10800000">
              <a:off x="923688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87" name="TextBox 16"/>
            <p:cNvSpPr/>
            <p:nvPr/>
          </p:nvSpPr>
          <p:spPr>
            <a:xfrm rot="10800000">
              <a:off x="923688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sp>
        <p:nvSpPr>
          <p:cNvPr id="297" name="TextBox 26"/>
          <p:cNvSpPr/>
          <p:nvPr/>
        </p:nvSpPr>
        <p:spPr>
          <a:xfrm>
            <a:off x="1028880" y="3696467"/>
            <a:ext cx="4657544" cy="369331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0" rIns="0" bIns="0" anchor="t">
            <a:spAutoFit/>
          </a:bodyPr>
          <a:lstStyle/>
          <a:p>
            <a:pPr algn="just" defTabSz="914400">
              <a:lnSpc>
                <a:spcPct val="100000"/>
              </a:lnSpc>
            </a:pPr>
            <a:r>
              <a:rPr lang="pt-BR" sz="3000" b="0" u="none" strike="noStrike" dirty="0">
                <a:solidFill>
                  <a:srgbClr val="311C61"/>
                </a:solidFill>
                <a:effectLst/>
                <a:uFillTx/>
                <a:latin typeface="Garet"/>
                <a:ea typeface="Garet"/>
              </a:rPr>
              <a:t>§ 3º Os dirigentes e </a:t>
            </a:r>
            <a:r>
              <a:rPr lang="pt-BR" sz="3000" b="1" u="none" strike="noStrike" dirty="0">
                <a:solidFill>
                  <a:srgbClr val="00A933"/>
                </a:solidFill>
                <a:effectLst/>
                <a:uFillTx/>
                <a:latin typeface="Garet"/>
                <a:ea typeface="Garet"/>
              </a:rPr>
              <a:t>membros dos conselhos deliberativo e fiscal</a:t>
            </a:r>
            <a:r>
              <a:rPr lang="pt-BR" sz="3000" b="0" u="none" strike="noStrike" dirty="0">
                <a:solidFill>
                  <a:srgbClr val="311C61"/>
                </a:solidFill>
                <a:effectLst/>
                <a:uFillTx/>
                <a:latin typeface="Garet"/>
                <a:ea typeface="Garet"/>
              </a:rPr>
              <a:t> do RPPS e os gestores e representantes legais do ente federativo deverão pautar suas ações pela busca da sustentabilidade de longo prazo do regime.</a:t>
            </a:r>
            <a:endParaRPr lang="pt-BR" sz="3000" b="0" u="none" strike="noStrike" dirty="0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8" name="TextBox 27"/>
          <p:cNvSpPr/>
          <p:nvPr/>
        </p:nvSpPr>
        <p:spPr>
          <a:xfrm>
            <a:off x="11948332" y="3521830"/>
            <a:ext cx="5895788" cy="600164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0" rIns="0" bIns="0" anchor="t">
            <a:spAutoFit/>
          </a:bodyPr>
          <a:lstStyle/>
          <a:p>
            <a:pPr algn="just" defTabSz="914400">
              <a:lnSpc>
                <a:spcPct val="100000"/>
              </a:lnSpc>
            </a:pPr>
            <a:r>
              <a:rPr lang="pt-BR" sz="3000" b="0" u="none" strike="noStrike" dirty="0">
                <a:solidFill>
                  <a:srgbClr val="311C61"/>
                </a:solidFill>
                <a:effectLst/>
                <a:uFillTx/>
                <a:latin typeface="Garet"/>
                <a:ea typeface="Garet"/>
              </a:rPr>
              <a:t>Art. 61. A estrutura de gestão do RPPS deve possibilitar o controle eficiente dos ativos e passivos previdenciários segregados por fundo, devendo a segregação da massa ser objeto de contínuo acompanhamento por parte, dentre outros:</a:t>
            </a:r>
            <a:r>
              <a:rPr lang="pt-BR" sz="3000" dirty="0">
                <a:solidFill>
                  <a:srgbClr val="000000"/>
                </a:solidFill>
                <a:latin typeface="Garet"/>
              </a:rPr>
              <a:t> </a:t>
            </a:r>
            <a:r>
              <a:rPr lang="pt-BR" sz="3000" b="0" u="none" strike="noStrike" dirty="0">
                <a:solidFill>
                  <a:srgbClr val="311C61"/>
                </a:solidFill>
                <a:effectLst/>
                <a:uFillTx/>
                <a:latin typeface="Garet"/>
                <a:ea typeface="Garet"/>
              </a:rPr>
              <a:t>[...]</a:t>
            </a:r>
            <a:endParaRPr lang="pt-BR" sz="3000" b="0" u="none" strike="noStrike" dirty="0">
              <a:solidFill>
                <a:srgbClr val="000000"/>
              </a:solidFill>
              <a:effectLst/>
              <a:uFillTx/>
              <a:latin typeface="Garet"/>
            </a:endParaRPr>
          </a:p>
          <a:p>
            <a:pPr algn="just" defTabSz="914400">
              <a:lnSpc>
                <a:spcPct val="100000"/>
              </a:lnSpc>
            </a:pPr>
            <a:r>
              <a:rPr lang="pt-BR" sz="3000" b="0" u="none" strike="noStrike" dirty="0">
                <a:solidFill>
                  <a:srgbClr val="311C61"/>
                </a:solidFill>
                <a:effectLst/>
                <a:uFillTx/>
                <a:latin typeface="Garet"/>
                <a:ea typeface="Garet"/>
              </a:rPr>
              <a:t>III - </a:t>
            </a:r>
            <a:r>
              <a:rPr lang="pt-BR" sz="3000" b="1" u="none" strike="noStrike" dirty="0">
                <a:solidFill>
                  <a:srgbClr val="00A933"/>
                </a:solidFill>
                <a:effectLst/>
                <a:uFillTx/>
                <a:latin typeface="Garet"/>
                <a:ea typeface="Garet"/>
              </a:rPr>
              <a:t>dos conselhos deliberativo e fiscal</a:t>
            </a:r>
            <a:r>
              <a:rPr lang="pt-BR" sz="3000" b="0" u="none" strike="noStrike" dirty="0">
                <a:solidFill>
                  <a:srgbClr val="311C61"/>
                </a:solidFill>
                <a:effectLst/>
                <a:uFillTx/>
                <a:latin typeface="Garet"/>
                <a:ea typeface="Garet"/>
              </a:rPr>
              <a:t>, que deverão verificar a regularidade da separação orçamentária, financeira e contábil dos recursos e obrigações correspondentes; e</a:t>
            </a:r>
            <a:endParaRPr lang="pt-BR" sz="3000" b="0" u="none" strike="noStrike" dirty="0">
              <a:solidFill>
                <a:srgbClr val="000000"/>
              </a:solidFill>
              <a:effectLst/>
              <a:uFillTx/>
              <a:latin typeface="Garet"/>
            </a:endParaRPr>
          </a:p>
        </p:txBody>
      </p:sp>
      <p:sp>
        <p:nvSpPr>
          <p:cNvPr id="299" name="TextBox 28"/>
          <p:cNvSpPr/>
          <p:nvPr/>
        </p:nvSpPr>
        <p:spPr>
          <a:xfrm>
            <a:off x="6605360" y="3525024"/>
            <a:ext cx="4683159" cy="507831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0" rIns="0" bIns="0" anchor="t">
            <a:spAutoFit/>
          </a:bodyPr>
          <a:lstStyle/>
          <a:p>
            <a:pPr algn="just" defTabSz="914400">
              <a:lnSpc>
                <a:spcPct val="100000"/>
              </a:lnSpc>
            </a:pPr>
            <a:r>
              <a:rPr lang="pt-BR" sz="3000" b="0" u="none" strike="noStrike" dirty="0">
                <a:solidFill>
                  <a:srgbClr val="311C61"/>
                </a:solidFill>
                <a:effectLst/>
                <a:uFillTx/>
                <a:latin typeface="Garet"/>
                <a:ea typeface="Garet"/>
              </a:rPr>
              <a:t>§ 2º Após ser implementado em lei, o plano de custeio deverá ser objeto de contínuo acompanhamento por parte, dentre outros:</a:t>
            </a:r>
            <a:r>
              <a:rPr lang="pt-BR" sz="3000" dirty="0">
                <a:solidFill>
                  <a:srgbClr val="000000"/>
                </a:solidFill>
                <a:latin typeface="Garet"/>
              </a:rPr>
              <a:t> </a:t>
            </a:r>
            <a:r>
              <a:rPr lang="pt-BR" sz="3000" b="0" u="none" strike="noStrike" dirty="0">
                <a:solidFill>
                  <a:srgbClr val="311C61"/>
                </a:solidFill>
                <a:effectLst/>
                <a:uFillTx/>
                <a:latin typeface="Garet"/>
                <a:ea typeface="Garet"/>
              </a:rPr>
              <a:t>[...]</a:t>
            </a:r>
            <a:endParaRPr lang="pt-BR" sz="3000" b="0" u="none" strike="noStrike" dirty="0">
              <a:solidFill>
                <a:srgbClr val="000000"/>
              </a:solidFill>
              <a:effectLst/>
              <a:uFillTx/>
              <a:latin typeface="Garet"/>
            </a:endParaRPr>
          </a:p>
          <a:p>
            <a:pPr algn="just" defTabSz="914400">
              <a:lnSpc>
                <a:spcPct val="100000"/>
              </a:lnSpc>
            </a:pPr>
            <a:r>
              <a:rPr lang="pt-BR" sz="3000" b="0" u="none" strike="noStrike" dirty="0">
                <a:solidFill>
                  <a:srgbClr val="311C61"/>
                </a:solidFill>
                <a:effectLst/>
                <a:uFillTx/>
                <a:latin typeface="Garet"/>
                <a:ea typeface="Garet"/>
              </a:rPr>
              <a:t>III – </a:t>
            </a:r>
            <a:r>
              <a:rPr lang="pt-BR" sz="3000" b="1" u="none" strike="noStrike" dirty="0">
                <a:solidFill>
                  <a:srgbClr val="00A933"/>
                </a:solidFill>
                <a:effectLst/>
                <a:uFillTx/>
                <a:latin typeface="Garet"/>
                <a:ea typeface="Garet"/>
              </a:rPr>
              <a:t>dos conselhos deliberativo e fiscal</a:t>
            </a:r>
            <a:r>
              <a:rPr lang="pt-BR" sz="3000" b="0" u="none" strike="noStrike" dirty="0">
                <a:solidFill>
                  <a:srgbClr val="311C61"/>
                </a:solidFill>
                <a:effectLst/>
                <a:uFillTx/>
                <a:latin typeface="Garet"/>
                <a:ea typeface="Garet"/>
              </a:rPr>
              <a:t> do RPPS, que deverão verificar, mensalmente, a regularidade do repasse das contribuições e aportes. </a:t>
            </a:r>
            <a:endParaRPr lang="pt-BR" sz="3000" b="0" u="none" strike="noStrike" dirty="0">
              <a:solidFill>
                <a:srgbClr val="000000"/>
              </a:solidFill>
              <a:effectLst/>
              <a:uFillTx/>
              <a:latin typeface="Garet"/>
            </a:endParaRPr>
          </a:p>
        </p:txBody>
      </p:sp>
      <p:sp>
        <p:nvSpPr>
          <p:cNvPr id="300" name="TextBox 29"/>
          <p:cNvSpPr/>
          <p:nvPr/>
        </p:nvSpPr>
        <p:spPr>
          <a:xfrm>
            <a:off x="1028879" y="2572513"/>
            <a:ext cx="4657545" cy="98488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0" rIns="0" bIns="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pt-BR" sz="3200" b="1" u="none" strike="noStrike" dirty="0">
                <a:solidFill>
                  <a:srgbClr val="311C61"/>
                </a:solidFill>
                <a:effectLst/>
                <a:uFillTx/>
                <a:latin typeface="Garet Bold"/>
                <a:ea typeface="Garet Bold"/>
              </a:rPr>
              <a:t>PORTARIA MTP 1.467/2022</a:t>
            </a:r>
          </a:p>
          <a:p>
            <a:pPr defTabSz="914400">
              <a:lnSpc>
                <a:spcPct val="100000"/>
              </a:lnSpc>
            </a:pPr>
            <a:r>
              <a:rPr lang="pt-BR" sz="3200" b="1" u="none" strike="noStrike" dirty="0">
                <a:solidFill>
                  <a:schemeClr val="accent6"/>
                </a:solidFill>
                <a:effectLst/>
                <a:uFillTx/>
                <a:latin typeface="Garet Bold"/>
                <a:ea typeface="Garet Bold"/>
              </a:rPr>
              <a:t>Art. 25</a:t>
            </a:r>
            <a:endParaRPr lang="pt-BR" sz="3200" b="0" u="none" strike="noStrike" dirty="0">
              <a:solidFill>
                <a:schemeClr val="accent6"/>
              </a:solidFill>
              <a:effectLst/>
              <a:uFillTx/>
              <a:latin typeface="Arial"/>
            </a:endParaRPr>
          </a:p>
        </p:txBody>
      </p:sp>
      <p:sp>
        <p:nvSpPr>
          <p:cNvPr id="301" name="TextBox 30"/>
          <p:cNvSpPr/>
          <p:nvPr/>
        </p:nvSpPr>
        <p:spPr>
          <a:xfrm>
            <a:off x="11948332" y="2572513"/>
            <a:ext cx="5592066" cy="98488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0" rIns="0" bIns="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pt-BR" sz="3200" b="1" u="none" strike="noStrike" dirty="0">
                <a:solidFill>
                  <a:srgbClr val="311C61"/>
                </a:solidFill>
                <a:effectLst/>
                <a:uFillTx/>
                <a:latin typeface="Garet Bold"/>
                <a:ea typeface="Garet Bold"/>
              </a:rPr>
              <a:t>PORTARIA MTP 1.467/2022.</a:t>
            </a:r>
          </a:p>
          <a:p>
            <a:pPr defTabSz="914400">
              <a:lnSpc>
                <a:spcPct val="100000"/>
              </a:lnSpc>
            </a:pPr>
            <a:r>
              <a:rPr lang="pt-BR" sz="3200" b="1" u="none" strike="noStrike" dirty="0">
                <a:solidFill>
                  <a:schemeClr val="accent6"/>
                </a:solidFill>
                <a:effectLst/>
                <a:uFillTx/>
                <a:latin typeface="Garet Bold"/>
                <a:ea typeface="Garet Bold"/>
              </a:rPr>
              <a:t>Art. 61</a:t>
            </a:r>
            <a:endParaRPr lang="pt-BR" sz="3200" b="0" u="none" strike="noStrike" dirty="0">
              <a:solidFill>
                <a:schemeClr val="accent6"/>
              </a:solidFill>
              <a:effectLst/>
              <a:uFillTx/>
              <a:latin typeface="Arial"/>
            </a:endParaRPr>
          </a:p>
        </p:txBody>
      </p:sp>
      <p:sp>
        <p:nvSpPr>
          <p:cNvPr id="302" name="TextBox 31"/>
          <p:cNvSpPr/>
          <p:nvPr/>
        </p:nvSpPr>
        <p:spPr>
          <a:xfrm>
            <a:off x="6605360" y="2572515"/>
            <a:ext cx="5153253" cy="98488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0" rIns="0" bIns="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pt-BR" sz="3200" b="1" u="none" strike="noStrike" dirty="0">
                <a:solidFill>
                  <a:srgbClr val="311C61"/>
                </a:solidFill>
                <a:effectLst/>
                <a:uFillTx/>
                <a:latin typeface="Garet Bold"/>
                <a:ea typeface="Garet Bold"/>
              </a:rPr>
              <a:t>PORTARIA MTP 1.467/2022</a:t>
            </a:r>
          </a:p>
          <a:p>
            <a:pPr defTabSz="914400">
              <a:lnSpc>
                <a:spcPct val="100000"/>
              </a:lnSpc>
            </a:pPr>
            <a:r>
              <a:rPr lang="pt-BR" sz="3200" b="1" u="none" strike="noStrike" dirty="0">
                <a:solidFill>
                  <a:schemeClr val="accent6"/>
                </a:solidFill>
                <a:effectLst/>
                <a:uFillTx/>
                <a:latin typeface="Garet Bold"/>
                <a:ea typeface="Garet Bold"/>
              </a:rPr>
              <a:t>Art. 54</a:t>
            </a:r>
            <a:endParaRPr lang="pt-BR" sz="3200" b="0" u="none" strike="noStrike" dirty="0">
              <a:solidFill>
                <a:schemeClr val="accent6"/>
              </a:solidFill>
              <a:effectLst/>
              <a:uFillTx/>
              <a:latin typeface="Arial"/>
            </a:endParaRPr>
          </a:p>
        </p:txBody>
      </p:sp>
      <p:sp>
        <p:nvSpPr>
          <p:cNvPr id="303" name="TextBox 32"/>
          <p:cNvSpPr/>
          <p:nvPr/>
        </p:nvSpPr>
        <p:spPr>
          <a:xfrm>
            <a:off x="1028880" y="538354"/>
            <a:ext cx="11210040" cy="1509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algn="just" defTabSz="914400">
              <a:lnSpc>
                <a:spcPts val="5944"/>
              </a:lnSpc>
            </a:pPr>
            <a:r>
              <a:rPr lang="pt-BR" sz="4000" b="1" u="none" strike="noStrike" dirty="0">
                <a:solidFill>
                  <a:srgbClr val="000080"/>
                </a:solidFill>
                <a:effectLst/>
                <a:uFillTx/>
                <a:latin typeface="Garet"/>
                <a:ea typeface="Garet"/>
              </a:rPr>
              <a:t>A Responsabilidade dos Gestores e Conselheiros frente ao Estudo Atuarial.</a:t>
            </a:r>
            <a:r>
              <a:rPr lang="pt-BR" sz="4000" b="1" u="none" strike="noStrike" dirty="0">
                <a:solidFill>
                  <a:srgbClr val="000080"/>
                </a:solidFill>
                <a:effectLst/>
                <a:uFillTx/>
                <a:latin typeface="Garet"/>
                <a:ea typeface="Garet Bold"/>
              </a:rPr>
              <a:t> </a:t>
            </a:r>
            <a:endParaRPr lang="pt-BR" sz="4000" b="0" u="none" strike="noStrike" dirty="0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04" name="TextBox 34"/>
          <p:cNvSpPr/>
          <p:nvPr/>
        </p:nvSpPr>
        <p:spPr>
          <a:xfrm>
            <a:off x="1028880" y="2296172"/>
            <a:ext cx="4503600" cy="35522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defTabSz="914400">
              <a:lnSpc>
                <a:spcPts val="2591"/>
              </a:lnSpc>
            </a:pPr>
            <a:r>
              <a:rPr lang="pt-BR" sz="3200" b="1" u="none" strike="noStrike" dirty="0">
                <a:solidFill>
                  <a:schemeClr val="accent2"/>
                </a:solidFill>
                <a:effectLst/>
                <a:uFillTx/>
                <a:latin typeface="Garet"/>
                <a:ea typeface="Garet"/>
              </a:rPr>
              <a:t>01</a:t>
            </a:r>
            <a:endParaRPr lang="pt-BR" sz="3200" b="1" u="none" strike="noStrike" dirty="0">
              <a:solidFill>
                <a:schemeClr val="accent2"/>
              </a:solidFill>
              <a:effectLst/>
              <a:uFillTx/>
              <a:latin typeface="Arial"/>
            </a:endParaRPr>
          </a:p>
        </p:txBody>
      </p:sp>
      <p:sp>
        <p:nvSpPr>
          <p:cNvPr id="305" name="TextBox 35"/>
          <p:cNvSpPr/>
          <p:nvPr/>
        </p:nvSpPr>
        <p:spPr>
          <a:xfrm>
            <a:off x="11948332" y="2328575"/>
            <a:ext cx="4503600" cy="35522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defTabSz="914400">
              <a:lnSpc>
                <a:spcPts val="2591"/>
              </a:lnSpc>
            </a:pPr>
            <a:r>
              <a:rPr lang="pt-BR" sz="3200" b="1" u="none" strike="noStrike" dirty="0">
                <a:solidFill>
                  <a:schemeClr val="accent2"/>
                </a:solidFill>
                <a:effectLst/>
                <a:uFillTx/>
                <a:latin typeface="Garet"/>
                <a:ea typeface="Garet"/>
              </a:rPr>
              <a:t>03</a:t>
            </a:r>
            <a:endParaRPr lang="pt-BR" sz="3200" b="1" u="none" strike="noStrike" dirty="0">
              <a:solidFill>
                <a:schemeClr val="accent2"/>
              </a:solidFill>
              <a:effectLst/>
              <a:uFillTx/>
              <a:latin typeface="Arial"/>
            </a:endParaRPr>
          </a:p>
        </p:txBody>
      </p:sp>
      <p:sp>
        <p:nvSpPr>
          <p:cNvPr id="306" name="TextBox 36"/>
          <p:cNvSpPr/>
          <p:nvPr/>
        </p:nvSpPr>
        <p:spPr>
          <a:xfrm>
            <a:off x="6605360" y="2296172"/>
            <a:ext cx="4503600" cy="35522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defTabSz="914400">
              <a:lnSpc>
                <a:spcPts val="2591"/>
              </a:lnSpc>
            </a:pPr>
            <a:r>
              <a:rPr lang="pt-BR" sz="3200" b="1" u="none" strike="noStrike" dirty="0">
                <a:solidFill>
                  <a:schemeClr val="accent2"/>
                </a:solidFill>
                <a:effectLst/>
                <a:uFillTx/>
                <a:latin typeface="Garet"/>
                <a:ea typeface="Garet"/>
              </a:rPr>
              <a:t>02</a:t>
            </a:r>
            <a:endParaRPr lang="pt-BR" sz="3200" b="1" u="none" strike="noStrike" dirty="0">
              <a:solidFill>
                <a:schemeClr val="accent2"/>
              </a:solidFill>
              <a:effectLst/>
              <a:uFillTx/>
              <a:latin typeface="Arial"/>
            </a:endParaRPr>
          </a:p>
        </p:txBody>
      </p:sp>
      <p:grpSp>
        <p:nvGrpSpPr>
          <p:cNvPr id="307" name="Group 40"/>
          <p:cNvGrpSpPr/>
          <p:nvPr/>
        </p:nvGrpSpPr>
        <p:grpSpPr>
          <a:xfrm>
            <a:off x="15395400" y="349920"/>
            <a:ext cx="2448720" cy="2448720"/>
            <a:chOff x="15395400" y="349920"/>
            <a:chExt cx="2448720" cy="2448720"/>
          </a:xfrm>
        </p:grpSpPr>
        <p:sp>
          <p:nvSpPr>
            <p:cNvPr id="308" name="Freeform 41"/>
            <p:cNvSpPr/>
            <p:nvPr/>
          </p:nvSpPr>
          <p:spPr>
            <a:xfrm>
              <a:off x="15395400" y="349920"/>
              <a:ext cx="2448720" cy="2448720"/>
            </a:xfrm>
            <a:custGeom>
              <a:avLst/>
              <a:gdLst>
                <a:gd name="textAreaLeft" fmla="*/ 0 w 2448720"/>
                <a:gd name="textAreaRight" fmla="*/ 2450880 w 2448720"/>
                <a:gd name="textAreaTop" fmla="*/ 0 h 2448720"/>
                <a:gd name="textAreaBottom" fmla="*/ 2450880 h 2448720"/>
              </a:gdLst>
              <a:ahLst/>
              <a:cxnLst/>
              <a:rect l="textAreaLeft" t="textAreaTop" r="textAreaRight" b="textAreaBottom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35DA6">
                <a:alpha val="53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309" name="TextBox 42"/>
            <p:cNvSpPr/>
            <p:nvPr/>
          </p:nvSpPr>
          <p:spPr>
            <a:xfrm>
              <a:off x="15625440" y="522360"/>
              <a:ext cx="1989360" cy="204660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10440" tIns="10440" rIns="10440" bIns="10440" anchor="ctr">
              <a:noAutofit/>
            </a:bodyPr>
            <a:lstStyle/>
            <a:p>
              <a:pPr algn="ctr" defTabSz="914400">
                <a:lnSpc>
                  <a:spcPts val="524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310" name="Group 43"/>
          <p:cNvGrpSpPr/>
          <p:nvPr/>
        </p:nvGrpSpPr>
        <p:grpSpPr>
          <a:xfrm>
            <a:off x="15395400" y="996120"/>
            <a:ext cx="2423520" cy="1144800"/>
            <a:chOff x="15395400" y="996120"/>
            <a:chExt cx="2423520" cy="1144800"/>
          </a:xfrm>
        </p:grpSpPr>
        <p:sp>
          <p:nvSpPr>
            <p:cNvPr id="311" name="TextBox 44"/>
            <p:cNvSpPr/>
            <p:nvPr/>
          </p:nvSpPr>
          <p:spPr>
            <a:xfrm>
              <a:off x="15395400" y="996120"/>
              <a:ext cx="2423520" cy="45720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spAutoFit/>
            </a:bodyPr>
            <a:lstStyle/>
            <a:p>
              <a:pPr algn="ctr" defTabSz="914400">
                <a:lnSpc>
                  <a:spcPts val="3603"/>
                </a:lnSpc>
              </a:pPr>
              <a:r>
                <a:rPr lang="en-US" sz="2570" b="0" u="none" strike="noStrike" spc="536">
                  <a:solidFill>
                    <a:srgbClr val="FDF9EA"/>
                  </a:solidFill>
                  <a:effectLst/>
                  <a:uFillTx/>
                  <a:latin typeface="Anton"/>
                  <a:ea typeface="Anton"/>
                </a:rPr>
                <a:t>SEMINÁRIO</a:t>
              </a:r>
              <a:endParaRPr lang="pt-BR" sz="257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312" name="TextBox 45"/>
            <p:cNvSpPr/>
            <p:nvPr/>
          </p:nvSpPr>
          <p:spPr>
            <a:xfrm>
              <a:off x="15395400" y="1360440"/>
              <a:ext cx="2423520" cy="456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spAutoFit/>
            </a:bodyPr>
            <a:lstStyle/>
            <a:p>
              <a:pPr algn="ctr" defTabSz="914400">
                <a:lnSpc>
                  <a:spcPts val="3597"/>
                </a:lnSpc>
              </a:pPr>
              <a:r>
                <a:rPr lang="en-US" sz="2570" b="1" u="none" strike="noStrike" spc="227">
                  <a:solidFill>
                    <a:srgbClr val="0EFEC1"/>
                  </a:solidFill>
                  <a:effectLst/>
                  <a:uFillTx/>
                  <a:latin typeface="Open Sans Bold"/>
                  <a:ea typeface="Open Sans Bold"/>
                </a:rPr>
                <a:t>JUR   DICO</a:t>
              </a:r>
              <a:endParaRPr lang="pt-BR" sz="257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313" name="Freeform 46"/>
            <p:cNvSpPr/>
            <p:nvPr/>
          </p:nvSpPr>
          <p:spPr>
            <a:xfrm>
              <a:off x="16250984" y="1442992"/>
              <a:ext cx="443520" cy="266760"/>
            </a:xfrm>
            <a:custGeom>
              <a:avLst/>
              <a:gdLst>
                <a:gd name="textAreaLeft" fmla="*/ 0 w 443520"/>
                <a:gd name="textAreaRight" fmla="*/ 445680 w 443520"/>
                <a:gd name="textAreaTop" fmla="*/ 0 h 266760"/>
                <a:gd name="textAreaBottom" fmla="*/ 268920 h 266760"/>
              </a:gdLst>
              <a:ahLst/>
              <a:cxnLst/>
              <a:rect l="textAreaLeft" t="textAreaTop" r="textAreaRight" b="textAreaBottom"/>
              <a:pathLst>
                <a:path w="475681" h="358545">
                  <a:moveTo>
                    <a:pt x="0" y="0"/>
                  </a:moveTo>
                  <a:lnTo>
                    <a:pt x="475682" y="0"/>
                  </a:lnTo>
                  <a:lnTo>
                    <a:pt x="475682" y="358544"/>
                  </a:lnTo>
                  <a:lnTo>
                    <a:pt x="0" y="358544"/>
                  </a:lnTo>
                  <a:lnTo>
                    <a:pt x="0" y="0"/>
                  </a:lnTo>
                  <a:close/>
                </a:path>
              </a:pathLst>
            </a:custGeom>
            <a:blipFill rotWithShape="0"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rcRect/>
              <a:stretch/>
            </a:blip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 dirty="0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314" name="TextBox 47"/>
            <p:cNvSpPr/>
            <p:nvPr/>
          </p:nvSpPr>
          <p:spPr>
            <a:xfrm>
              <a:off x="15395400" y="1792440"/>
              <a:ext cx="2423520" cy="348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spAutoFit/>
            </a:bodyPr>
            <a:lstStyle/>
            <a:p>
              <a:pPr algn="ctr" defTabSz="914400">
                <a:lnSpc>
                  <a:spcPts val="2747"/>
                </a:lnSpc>
              </a:pPr>
              <a:r>
                <a:rPr lang="en-US" sz="1960" b="0" u="none" strike="noStrike" spc="317">
                  <a:solidFill>
                    <a:srgbClr val="FFFFFF"/>
                  </a:solidFill>
                  <a:effectLst/>
                  <a:uFillTx/>
                  <a:latin typeface="League Spartan"/>
                  <a:ea typeface="League Spartan"/>
                </a:rPr>
                <a:t>E ATUARIAL</a:t>
              </a:r>
              <a:endParaRPr lang="pt-BR" sz="196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5D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Freeform 2"/>
          <p:cNvSpPr/>
          <p:nvPr/>
        </p:nvSpPr>
        <p:spPr>
          <a:xfrm>
            <a:off x="0" y="0"/>
            <a:ext cx="18285840" cy="10284840"/>
          </a:xfrm>
          <a:custGeom>
            <a:avLst/>
            <a:gdLst>
              <a:gd name="textAreaLeft" fmla="*/ 0 w 18285840"/>
              <a:gd name="textAreaRight" fmla="*/ 18288000 w 18285840"/>
              <a:gd name="textAreaTop" fmla="*/ 0 h 10284840"/>
              <a:gd name="textAreaBottom" fmla="*/ 10287000 h 10284840"/>
            </a:gdLst>
            <a:ahLst/>
            <a:cxnLst/>
            <a:rect l="textAreaLeft" t="textAreaTop" r="textAreaRight" b="textAreaBottom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2">
              <a:alphaModFix amt="34000"/>
            </a:blip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pt-BR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316" name="Group 5"/>
          <p:cNvGrpSpPr/>
          <p:nvPr/>
        </p:nvGrpSpPr>
        <p:grpSpPr>
          <a:xfrm>
            <a:off x="1031040" y="8850240"/>
            <a:ext cx="1861560" cy="251640"/>
            <a:chOff x="1031040" y="8850240"/>
            <a:chExt cx="1861560" cy="251640"/>
          </a:xfrm>
        </p:grpSpPr>
        <p:sp>
          <p:nvSpPr>
            <p:cNvPr id="317" name="Freeform 6"/>
            <p:cNvSpPr/>
            <p:nvPr/>
          </p:nvSpPr>
          <p:spPr>
            <a:xfrm rot="10800000">
              <a:off x="103104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318" name="TextBox 7"/>
            <p:cNvSpPr/>
            <p:nvPr/>
          </p:nvSpPr>
          <p:spPr>
            <a:xfrm rot="10800000">
              <a:off x="103104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319" name="Group 8"/>
          <p:cNvGrpSpPr/>
          <p:nvPr/>
        </p:nvGrpSpPr>
        <p:grpSpPr>
          <a:xfrm>
            <a:off x="3082320" y="8850240"/>
            <a:ext cx="1861560" cy="251640"/>
            <a:chOff x="3082320" y="8850240"/>
            <a:chExt cx="1861560" cy="251640"/>
          </a:xfrm>
        </p:grpSpPr>
        <p:sp>
          <p:nvSpPr>
            <p:cNvPr id="320" name="Freeform 9"/>
            <p:cNvSpPr/>
            <p:nvPr/>
          </p:nvSpPr>
          <p:spPr>
            <a:xfrm rot="10800000">
              <a:off x="308232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321" name="TextBox 10"/>
            <p:cNvSpPr/>
            <p:nvPr/>
          </p:nvSpPr>
          <p:spPr>
            <a:xfrm rot="10800000">
              <a:off x="308232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322" name="Group 11"/>
          <p:cNvGrpSpPr/>
          <p:nvPr/>
        </p:nvGrpSpPr>
        <p:grpSpPr>
          <a:xfrm>
            <a:off x="5133960" y="8850240"/>
            <a:ext cx="1861560" cy="251640"/>
            <a:chOff x="5133960" y="8850240"/>
            <a:chExt cx="1861560" cy="251640"/>
          </a:xfrm>
        </p:grpSpPr>
        <p:sp>
          <p:nvSpPr>
            <p:cNvPr id="323" name="Freeform 12"/>
            <p:cNvSpPr/>
            <p:nvPr/>
          </p:nvSpPr>
          <p:spPr>
            <a:xfrm rot="10800000">
              <a:off x="513396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324" name="TextBox 13"/>
            <p:cNvSpPr/>
            <p:nvPr/>
          </p:nvSpPr>
          <p:spPr>
            <a:xfrm rot="10800000">
              <a:off x="513396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325" name="Group 14"/>
          <p:cNvGrpSpPr/>
          <p:nvPr/>
        </p:nvGrpSpPr>
        <p:grpSpPr>
          <a:xfrm>
            <a:off x="7185600" y="8850240"/>
            <a:ext cx="1861560" cy="251640"/>
            <a:chOff x="7185600" y="8850240"/>
            <a:chExt cx="1861560" cy="251640"/>
          </a:xfrm>
        </p:grpSpPr>
        <p:sp>
          <p:nvSpPr>
            <p:cNvPr id="326" name="Freeform 15"/>
            <p:cNvSpPr/>
            <p:nvPr/>
          </p:nvSpPr>
          <p:spPr>
            <a:xfrm rot="10800000">
              <a:off x="718560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327" name="TextBox 16"/>
            <p:cNvSpPr/>
            <p:nvPr/>
          </p:nvSpPr>
          <p:spPr>
            <a:xfrm rot="10800000">
              <a:off x="718560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328" name="Group 17"/>
          <p:cNvGrpSpPr/>
          <p:nvPr/>
        </p:nvGrpSpPr>
        <p:grpSpPr>
          <a:xfrm>
            <a:off x="9236880" y="8850240"/>
            <a:ext cx="1861560" cy="251640"/>
            <a:chOff x="9236880" y="8850240"/>
            <a:chExt cx="1861560" cy="251640"/>
          </a:xfrm>
        </p:grpSpPr>
        <p:sp>
          <p:nvSpPr>
            <p:cNvPr id="329" name="Freeform 18"/>
            <p:cNvSpPr/>
            <p:nvPr/>
          </p:nvSpPr>
          <p:spPr>
            <a:xfrm rot="10800000">
              <a:off x="923688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330" name="TextBox 19"/>
            <p:cNvSpPr/>
            <p:nvPr/>
          </p:nvSpPr>
          <p:spPr>
            <a:xfrm rot="10800000">
              <a:off x="923688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331" name="Group 24"/>
          <p:cNvGrpSpPr/>
          <p:nvPr/>
        </p:nvGrpSpPr>
        <p:grpSpPr>
          <a:xfrm>
            <a:off x="11288520" y="8850240"/>
            <a:ext cx="1861560" cy="251640"/>
            <a:chOff x="11288520" y="8850240"/>
            <a:chExt cx="1861560" cy="251640"/>
          </a:xfrm>
        </p:grpSpPr>
        <p:sp>
          <p:nvSpPr>
            <p:cNvPr id="332" name="Freeform 25"/>
            <p:cNvSpPr/>
            <p:nvPr/>
          </p:nvSpPr>
          <p:spPr>
            <a:xfrm rot="10800000">
              <a:off x="1128852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333" name="TextBox 26"/>
            <p:cNvSpPr/>
            <p:nvPr/>
          </p:nvSpPr>
          <p:spPr>
            <a:xfrm rot="10800000">
              <a:off x="1128852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334" name="Group 27"/>
          <p:cNvGrpSpPr/>
          <p:nvPr/>
        </p:nvGrpSpPr>
        <p:grpSpPr>
          <a:xfrm>
            <a:off x="13340160" y="8850240"/>
            <a:ext cx="1861560" cy="251640"/>
            <a:chOff x="13340160" y="8850240"/>
            <a:chExt cx="1861560" cy="251640"/>
          </a:xfrm>
        </p:grpSpPr>
        <p:sp>
          <p:nvSpPr>
            <p:cNvPr id="335" name="Freeform 28"/>
            <p:cNvSpPr/>
            <p:nvPr/>
          </p:nvSpPr>
          <p:spPr>
            <a:xfrm rot="10800000">
              <a:off x="1334016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336" name="TextBox 29"/>
            <p:cNvSpPr/>
            <p:nvPr/>
          </p:nvSpPr>
          <p:spPr>
            <a:xfrm rot="10800000">
              <a:off x="1334016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337" name="Group 30"/>
          <p:cNvGrpSpPr/>
          <p:nvPr/>
        </p:nvGrpSpPr>
        <p:grpSpPr>
          <a:xfrm>
            <a:off x="15397920" y="8850240"/>
            <a:ext cx="1861560" cy="251640"/>
            <a:chOff x="15397920" y="8850240"/>
            <a:chExt cx="1861560" cy="251640"/>
          </a:xfrm>
        </p:grpSpPr>
        <p:sp>
          <p:nvSpPr>
            <p:cNvPr id="338" name="Freeform 31"/>
            <p:cNvSpPr/>
            <p:nvPr/>
          </p:nvSpPr>
          <p:spPr>
            <a:xfrm rot="10800000">
              <a:off x="1539792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339" name="TextBox 32"/>
            <p:cNvSpPr/>
            <p:nvPr/>
          </p:nvSpPr>
          <p:spPr>
            <a:xfrm rot="10800000">
              <a:off x="1539792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sp>
        <p:nvSpPr>
          <p:cNvPr id="340" name="TextBox 33"/>
          <p:cNvSpPr/>
          <p:nvPr/>
        </p:nvSpPr>
        <p:spPr>
          <a:xfrm>
            <a:off x="1028880" y="9284400"/>
            <a:ext cx="5882040" cy="204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algn="just" defTabSz="914400">
              <a:lnSpc>
                <a:spcPts val="1621"/>
              </a:lnSpc>
            </a:pPr>
            <a:endParaRPr lang="pt-BR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41" name="TextBox 36"/>
          <p:cNvSpPr/>
          <p:nvPr/>
        </p:nvSpPr>
        <p:spPr>
          <a:xfrm>
            <a:off x="1028880" y="1048625"/>
            <a:ext cx="11750400" cy="1509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algn="just" defTabSz="914400">
              <a:lnSpc>
                <a:spcPts val="5944"/>
              </a:lnSpc>
            </a:pPr>
            <a:r>
              <a:rPr lang="pt-BR" sz="4000" b="1" u="none" strike="noStrike" dirty="0">
                <a:solidFill>
                  <a:srgbClr val="FFFFFF"/>
                </a:solidFill>
                <a:effectLst/>
                <a:uFillTx/>
                <a:latin typeface="Garet"/>
                <a:ea typeface="Garet"/>
              </a:rPr>
              <a:t>A Responsabilidade dos Gestores e Conselheiros frente ao Estudo Atuarial.</a:t>
            </a:r>
            <a:endParaRPr lang="pt-BR" sz="4000" b="0" u="none" strike="noStrike" dirty="0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grpSp>
        <p:nvGrpSpPr>
          <p:cNvPr id="342" name="Group 63"/>
          <p:cNvGrpSpPr/>
          <p:nvPr/>
        </p:nvGrpSpPr>
        <p:grpSpPr>
          <a:xfrm>
            <a:off x="15812640" y="129960"/>
            <a:ext cx="2200320" cy="2200320"/>
            <a:chOff x="15812640" y="129960"/>
            <a:chExt cx="2200320" cy="2200320"/>
          </a:xfrm>
        </p:grpSpPr>
        <p:sp>
          <p:nvSpPr>
            <p:cNvPr id="343" name="Freeform 64"/>
            <p:cNvSpPr/>
            <p:nvPr/>
          </p:nvSpPr>
          <p:spPr>
            <a:xfrm>
              <a:off x="15812640" y="129960"/>
              <a:ext cx="2200320" cy="2200320"/>
            </a:xfrm>
            <a:custGeom>
              <a:avLst/>
              <a:gdLst>
                <a:gd name="textAreaLeft" fmla="*/ 0 w 2200320"/>
                <a:gd name="textAreaRight" fmla="*/ 2202480 w 2200320"/>
                <a:gd name="textAreaTop" fmla="*/ 0 h 2200320"/>
                <a:gd name="textAreaBottom" fmla="*/ 2202480 h 2200320"/>
              </a:gdLst>
              <a:ahLst/>
              <a:cxnLst/>
              <a:rect l="textAreaLeft" t="textAreaTop" r="textAreaRight" b="textAreaBottom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>
                <a:alpha val="9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344" name="TextBox 65"/>
            <p:cNvSpPr/>
            <p:nvPr/>
          </p:nvSpPr>
          <p:spPr>
            <a:xfrm>
              <a:off x="16019280" y="284760"/>
              <a:ext cx="1787400" cy="18388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10440" tIns="10440" rIns="10440" bIns="10440" anchor="ctr">
              <a:noAutofit/>
            </a:bodyPr>
            <a:lstStyle/>
            <a:p>
              <a:pPr algn="ctr" defTabSz="914400">
                <a:lnSpc>
                  <a:spcPts val="524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345" name="Group 66"/>
          <p:cNvGrpSpPr/>
          <p:nvPr/>
        </p:nvGrpSpPr>
        <p:grpSpPr>
          <a:xfrm>
            <a:off x="15848640" y="742680"/>
            <a:ext cx="2046240" cy="1036800"/>
            <a:chOff x="15848640" y="742680"/>
            <a:chExt cx="2046240" cy="1036800"/>
          </a:xfrm>
        </p:grpSpPr>
        <p:sp>
          <p:nvSpPr>
            <p:cNvPr id="346" name="TextBox 67"/>
            <p:cNvSpPr/>
            <p:nvPr/>
          </p:nvSpPr>
          <p:spPr>
            <a:xfrm>
              <a:off x="15848640" y="742680"/>
              <a:ext cx="2046240" cy="4107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spAutoFit/>
            </a:bodyPr>
            <a:lstStyle/>
            <a:p>
              <a:pPr algn="ctr" defTabSz="914400">
                <a:lnSpc>
                  <a:spcPts val="3237"/>
                </a:lnSpc>
              </a:pPr>
              <a:r>
                <a:rPr lang="en-US" sz="2000" b="0" u="none" strike="noStrike" spc="479">
                  <a:solidFill>
                    <a:srgbClr val="FDF9EA"/>
                  </a:solidFill>
                  <a:effectLst/>
                  <a:uFillTx/>
                  <a:latin typeface="Anton"/>
                  <a:ea typeface="Anton"/>
                </a:rPr>
                <a:t>SEMINÁRIO</a:t>
              </a:r>
              <a:endParaRPr lang="pt-BR" sz="20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347" name="TextBox 68"/>
            <p:cNvSpPr/>
            <p:nvPr/>
          </p:nvSpPr>
          <p:spPr>
            <a:xfrm>
              <a:off x="15848640" y="1070280"/>
              <a:ext cx="2046240" cy="4100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spAutoFit/>
            </a:bodyPr>
            <a:lstStyle/>
            <a:p>
              <a:pPr algn="ctr" defTabSz="914400">
                <a:lnSpc>
                  <a:spcPts val="3231"/>
                </a:lnSpc>
              </a:pPr>
              <a:r>
                <a:rPr lang="en-US" sz="2310" b="1" u="none" strike="noStrike" spc="204">
                  <a:solidFill>
                    <a:srgbClr val="0EFEC1"/>
                  </a:solidFill>
                  <a:effectLst/>
                  <a:uFillTx/>
                  <a:latin typeface="Open Sans Bold"/>
                  <a:ea typeface="Open Sans Bold"/>
                </a:rPr>
                <a:t>JUR   DICO</a:t>
              </a:r>
              <a:endParaRPr lang="pt-BR" sz="231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348" name="Freeform 69"/>
            <p:cNvSpPr/>
            <p:nvPr/>
          </p:nvSpPr>
          <p:spPr>
            <a:xfrm>
              <a:off x="16577864" y="1146712"/>
              <a:ext cx="374400" cy="239400"/>
            </a:xfrm>
            <a:custGeom>
              <a:avLst/>
              <a:gdLst>
                <a:gd name="textAreaLeft" fmla="*/ 0 w 374400"/>
                <a:gd name="textAreaRight" fmla="*/ 376560 w 374400"/>
                <a:gd name="textAreaTop" fmla="*/ 0 h 239400"/>
                <a:gd name="textAreaBottom" fmla="*/ 241560 h 239400"/>
              </a:gdLst>
              <a:ahLst/>
              <a:cxnLst/>
              <a:rect l="textAreaLeft" t="textAreaTop" r="textAreaRight" b="textAreaBottom"/>
              <a:pathLst>
                <a:path w="427453" h="322193">
                  <a:moveTo>
                    <a:pt x="0" y="0"/>
                  </a:moveTo>
                  <a:lnTo>
                    <a:pt x="427453" y="0"/>
                  </a:lnTo>
                  <a:lnTo>
                    <a:pt x="427453" y="322193"/>
                  </a:lnTo>
                  <a:lnTo>
                    <a:pt x="0" y="322193"/>
                  </a:lnTo>
                  <a:lnTo>
                    <a:pt x="0" y="0"/>
                  </a:lnTo>
                  <a:close/>
                </a:path>
              </a:pathLst>
            </a:custGeom>
            <a:blipFill rotWithShape="0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/>
            </a:blip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 dirty="0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349" name="TextBox 70"/>
            <p:cNvSpPr/>
            <p:nvPr/>
          </p:nvSpPr>
          <p:spPr>
            <a:xfrm>
              <a:off x="15848640" y="1466280"/>
              <a:ext cx="2046240" cy="31320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spAutoFit/>
            </a:bodyPr>
            <a:lstStyle/>
            <a:p>
              <a:pPr algn="ctr" defTabSz="914400">
                <a:lnSpc>
                  <a:spcPts val="2469"/>
                </a:lnSpc>
              </a:pPr>
              <a:r>
                <a:rPr lang="en-US" sz="1770" b="0" u="none" strike="noStrike" spc="286">
                  <a:solidFill>
                    <a:srgbClr val="FFFFFF"/>
                  </a:solidFill>
                  <a:effectLst/>
                  <a:uFillTx/>
                  <a:latin typeface="League Spartan"/>
                  <a:ea typeface="League Spartan"/>
                </a:rPr>
                <a:t>E ATUARIAL</a:t>
              </a:r>
              <a:endParaRPr lang="pt-BR" sz="177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</p:grpSp>
      <p:sp>
        <p:nvSpPr>
          <p:cNvPr id="350" name="TextBox 1"/>
          <p:cNvSpPr/>
          <p:nvPr/>
        </p:nvSpPr>
        <p:spPr>
          <a:xfrm>
            <a:off x="1028879" y="4039374"/>
            <a:ext cx="6141239" cy="492442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0" rIns="0" bIns="0" anchor="t">
            <a:spAutoFit/>
          </a:bodyPr>
          <a:lstStyle/>
          <a:p>
            <a:pPr algn="just" defTabSz="914400">
              <a:lnSpc>
                <a:spcPct val="100000"/>
              </a:lnSpc>
            </a:pPr>
            <a:r>
              <a:rPr lang="pt-BR" sz="3200" b="0" u="none" strike="noStrike" dirty="0">
                <a:solidFill>
                  <a:srgbClr val="FFFFFF"/>
                </a:solidFill>
                <a:effectLst/>
                <a:uFillTx/>
                <a:latin typeface="Garet"/>
                <a:ea typeface="Garet"/>
              </a:rPr>
              <a:t>§ 2º </a:t>
            </a:r>
            <a:r>
              <a:rPr lang="pt-BR" sz="3200" b="1" u="none" strike="noStrike" dirty="0">
                <a:solidFill>
                  <a:srgbClr val="FFFFFF"/>
                </a:solidFill>
                <a:effectLst/>
                <a:uFillTx/>
                <a:latin typeface="Garet"/>
                <a:ea typeface="Garet"/>
              </a:rPr>
              <a:t>Os conselhos deliberativo e fiscal do RPPS</a:t>
            </a:r>
            <a:r>
              <a:rPr lang="pt-BR" sz="3200" b="0" u="none" strike="noStrike" dirty="0">
                <a:solidFill>
                  <a:srgbClr val="FFFFFF"/>
                </a:solidFill>
                <a:effectLst/>
                <a:uFillTx/>
                <a:latin typeface="Garet"/>
                <a:ea typeface="Garet"/>
              </a:rPr>
              <a:t> deverão acompanhar as informações do demonstrativo de que trata este artigo, as quais serão, ainda, encaminhadas aos órgãos de controle interno e externo para subsidiar a análise da </a:t>
            </a:r>
            <a:r>
              <a:rPr lang="pt-BR" sz="3200" b="1" u="none" strike="noStrike" dirty="0">
                <a:solidFill>
                  <a:srgbClr val="FFFFFF"/>
                </a:solidFill>
                <a:effectLst/>
                <a:uFillTx/>
                <a:latin typeface="Garet"/>
                <a:ea typeface="Garet"/>
              </a:rPr>
              <a:t>capacidade orçamentária, financeira e fiscal do ente federativo para cumprimento do plano de custeio do RPPS.</a:t>
            </a:r>
            <a:r>
              <a:rPr lang="pt-BR" sz="3200" b="0" u="none" strike="noStrike" dirty="0">
                <a:solidFill>
                  <a:srgbClr val="FFFFFF"/>
                </a:solidFill>
                <a:effectLst/>
                <a:uFillTx/>
                <a:latin typeface="Garet"/>
                <a:ea typeface="Garet"/>
              </a:rPr>
              <a:t> </a:t>
            </a:r>
            <a:endParaRPr lang="pt-BR" sz="3200" b="0" u="none" strike="noStrike" dirty="0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51" name="TextBox 74"/>
          <p:cNvSpPr/>
          <p:nvPr/>
        </p:nvSpPr>
        <p:spPr>
          <a:xfrm>
            <a:off x="1028880" y="3111688"/>
            <a:ext cx="6141238" cy="98488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0" rIns="0" bIns="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pt-BR" sz="3200" b="1" u="none" strike="noStrike" dirty="0">
                <a:solidFill>
                  <a:srgbClr val="FFFFFF"/>
                </a:solidFill>
                <a:effectLst/>
                <a:uFillTx/>
                <a:latin typeface="Garet Bold"/>
                <a:ea typeface="Garet Bold"/>
              </a:rPr>
              <a:t>PORTARIA MTP 1.467/2022</a:t>
            </a:r>
          </a:p>
          <a:p>
            <a:pPr defTabSz="914400">
              <a:lnSpc>
                <a:spcPct val="100000"/>
              </a:lnSpc>
            </a:pPr>
            <a:r>
              <a:rPr lang="pt-BR" sz="3200" b="1" u="none" strike="noStrike" dirty="0">
                <a:solidFill>
                  <a:srgbClr val="00B050"/>
                </a:solidFill>
                <a:effectLst/>
                <a:uFillTx/>
                <a:latin typeface="Garet Bold"/>
                <a:ea typeface="Garet Bold"/>
              </a:rPr>
              <a:t>Art. 64</a:t>
            </a:r>
            <a:endParaRPr lang="pt-BR" sz="3200" b="0" u="none" strike="noStrike" dirty="0">
              <a:solidFill>
                <a:srgbClr val="00B050"/>
              </a:solidFill>
              <a:effectLst/>
              <a:uFillTx/>
              <a:latin typeface="Arial"/>
            </a:endParaRPr>
          </a:p>
        </p:txBody>
      </p:sp>
      <p:sp>
        <p:nvSpPr>
          <p:cNvPr id="352" name="TextBox 81"/>
          <p:cNvSpPr/>
          <p:nvPr/>
        </p:nvSpPr>
        <p:spPr>
          <a:xfrm>
            <a:off x="1028880" y="2810528"/>
            <a:ext cx="4503600" cy="35522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defTabSz="914400">
              <a:lnSpc>
                <a:spcPts val="2591"/>
              </a:lnSpc>
            </a:pPr>
            <a:r>
              <a:rPr lang="pt-BR" sz="3200" b="1" u="none" strike="noStrike" dirty="0">
                <a:solidFill>
                  <a:srgbClr val="FFFFFF"/>
                </a:solidFill>
                <a:effectLst/>
                <a:uFillTx/>
                <a:latin typeface="Garet"/>
                <a:ea typeface="Garet"/>
              </a:rPr>
              <a:t>04</a:t>
            </a:r>
            <a:endParaRPr lang="pt-BR" sz="3200" b="1" u="none" strike="noStrike" dirty="0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53" name="Imagem 360"/>
          <p:cNvPicPr/>
          <p:nvPr/>
        </p:nvPicPr>
        <p:blipFill>
          <a:blip r:embed="rId5"/>
          <a:stretch/>
        </p:blipFill>
        <p:spPr>
          <a:xfrm>
            <a:off x="13574374" y="2088000"/>
            <a:ext cx="4488840" cy="6731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4" name="Forma Livre: Forma 353"/>
          <p:cNvSpPr/>
          <p:nvPr/>
        </p:nvSpPr>
        <p:spPr>
          <a:xfrm>
            <a:off x="4834249" y="2520371"/>
            <a:ext cx="2880000" cy="540000"/>
          </a:xfrm>
          <a:custGeom>
            <a:avLst/>
            <a:gdLst>
              <a:gd name="textAreaLeft" fmla="*/ 533160 w 2880000"/>
              <a:gd name="textAreaRight" fmla="*/ 2423880 w 2880000"/>
              <a:gd name="textAreaTop" fmla="*/ 159840 h 540000"/>
              <a:gd name="textAreaBottom" fmla="*/ 380160 h 540000"/>
              <a:gd name="GluePoint1X" fmla="*/ 0 w 21600"/>
              <a:gd name="GluePoint1Y" fmla="*/ 10800 h 21800"/>
              <a:gd name="GluePoint2X" fmla="*/ 21600 w 21600"/>
              <a:gd name="GluePoint2Y" fmla="*/ 10800 h 21800"/>
              <a:gd name="GluePoint3X" fmla="*/ 0 w 21600"/>
              <a:gd name="GluePoint3Y" fmla="*/ 0 h 21800"/>
              <a:gd name="GluePoint4X" fmla="*/ 0 w 21600"/>
              <a:gd name="GluePoint4Y" fmla="*/ 21600 h 21800"/>
            </a:gdLst>
            <a:ahLst/>
            <a:cxnLst>
              <a:cxn ang="0">
                <a:pos x="GluePoint1X" y="GluePoint1Y"/>
              </a:cxn>
              <a:cxn ang="0">
                <a:pos x="GluePoint2X" y="GluePoint2Y"/>
              </a:cxn>
              <a:cxn ang="0">
                <a:pos x="GluePoint3X" y="GluePoint3Y"/>
              </a:cxn>
              <a:cxn ang="0">
                <a:pos x="GluePoint4X" y="GluePoint4Y"/>
              </a:cxn>
            </a:cxnLst>
            <a:rect l="textAreaLeft" t="textAreaTop" r="textAreaRight" b="textAreaBottom"/>
            <a:pathLst>
              <a:path w="21600" h="21800">
                <a:moveTo>
                  <a:pt x="13200" y="0"/>
                </a:moveTo>
                <a:lnTo>
                  <a:pt x="21600" y="10800"/>
                </a:lnTo>
                <a:lnTo>
                  <a:pt x="13200" y="21800"/>
                </a:lnTo>
                <a:lnTo>
                  <a:pt x="13200" y="15200"/>
                </a:lnTo>
                <a:lnTo>
                  <a:pt x="4000" y="15200"/>
                </a:lnTo>
                <a:lnTo>
                  <a:pt x="4000" y="6400"/>
                </a:lnTo>
                <a:lnTo>
                  <a:pt x="13200" y="6400"/>
                </a:lnTo>
                <a:lnTo>
                  <a:pt x="13200" y="0"/>
                </a:lnTo>
                <a:moveTo>
                  <a:pt x="0" y="6400"/>
                </a:moveTo>
                <a:lnTo>
                  <a:pt x="0" y="15200"/>
                </a:lnTo>
                <a:lnTo>
                  <a:pt x="1000" y="15200"/>
                </a:lnTo>
                <a:lnTo>
                  <a:pt x="1000" y="6400"/>
                </a:lnTo>
                <a:lnTo>
                  <a:pt x="0" y="6400"/>
                </a:lnTo>
                <a:moveTo>
                  <a:pt x="2000" y="6400"/>
                </a:moveTo>
                <a:lnTo>
                  <a:pt x="2000" y="15200"/>
                </a:lnTo>
                <a:lnTo>
                  <a:pt x="3000" y="15200"/>
                </a:lnTo>
                <a:lnTo>
                  <a:pt x="3000" y="6400"/>
                </a:lnTo>
                <a:lnTo>
                  <a:pt x="2000" y="640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pt-BR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55" name="CaixaDeTexto 354"/>
          <p:cNvSpPr txBox="1"/>
          <p:nvPr/>
        </p:nvSpPr>
        <p:spPr>
          <a:xfrm>
            <a:off x="7823535" y="2062561"/>
            <a:ext cx="5413681" cy="5630857"/>
          </a:xfrm>
          <a:prstGeom prst="rect">
            <a:avLst/>
          </a:prstGeom>
          <a:noFill/>
          <a:ln w="0">
            <a:noFill/>
          </a:ln>
        </p:spPr>
        <p:txBody>
          <a:bodyPr wrap="square" lIns="90000" tIns="45000" rIns="90000" bIns="45000" anchor="t">
            <a:spAutoFit/>
          </a:bodyPr>
          <a:lstStyle/>
          <a:p>
            <a:pPr algn="just"/>
            <a:r>
              <a:rPr lang="pt-BR" sz="3000" b="0" u="none" strike="noStrike" dirty="0">
                <a:solidFill>
                  <a:srgbClr val="FFC000"/>
                </a:solidFill>
                <a:effectLst/>
                <a:uFillTx/>
                <a:latin typeface="Garet"/>
              </a:rPr>
              <a:t>Art. 64. Deverão ser garantidos os recursos econômicos suficientes para honrar os compromissos estabelecidos no plano de custeio e na segregação da massa, cabendo ao </a:t>
            </a:r>
            <a:r>
              <a:rPr lang="pt-BR" sz="3000" b="1" u="none" strike="noStrike" dirty="0">
                <a:solidFill>
                  <a:srgbClr val="FFC000"/>
                </a:solidFill>
                <a:effectLst/>
                <a:uFillTx/>
                <a:latin typeface="Garet"/>
              </a:rPr>
              <a:t>ente federativo</a:t>
            </a:r>
            <a:r>
              <a:rPr lang="pt-BR" sz="3000" b="0" u="none" strike="noStrike" dirty="0">
                <a:solidFill>
                  <a:srgbClr val="FFC000"/>
                </a:solidFill>
                <a:effectLst/>
                <a:uFillTx/>
                <a:latin typeface="Garet"/>
              </a:rPr>
              <a:t> demonstrar a adequação do plano de custeio do RPPS à sua </a:t>
            </a:r>
            <a:r>
              <a:rPr lang="pt-BR" sz="3000" b="1" u="none" strike="noStrike" dirty="0">
                <a:solidFill>
                  <a:srgbClr val="FFC000"/>
                </a:solidFill>
                <a:effectLst/>
                <a:uFillTx/>
                <a:latin typeface="Garet"/>
              </a:rPr>
              <a:t>capacidade orçamentária e financeira e aos limites de gastos com pessoal</a:t>
            </a:r>
            <a:r>
              <a:rPr lang="pt-BR" sz="3000" b="0" u="none" strike="noStrike" dirty="0">
                <a:solidFill>
                  <a:srgbClr val="FFC000"/>
                </a:solidFill>
                <a:effectLst/>
                <a:uFillTx/>
                <a:latin typeface="Garet"/>
              </a:rPr>
              <a:t> impostos pela Lei Complementar nº 101, de 2000.</a:t>
            </a:r>
            <a:r>
              <a:rPr lang="pt-BR" sz="3000" b="1" u="none" strike="noStrike" dirty="0">
                <a:solidFill>
                  <a:srgbClr val="FFC000"/>
                </a:solidFill>
                <a:effectLst/>
                <a:uFillTx/>
                <a:latin typeface="Garet"/>
              </a:rPr>
              <a:t> </a:t>
            </a:r>
            <a:endParaRPr lang="pt-BR" sz="3000" b="0" u="none" strike="noStrike" dirty="0">
              <a:solidFill>
                <a:srgbClr val="FFC000"/>
              </a:solidFill>
              <a:effectLst/>
              <a:uFillTx/>
              <a:latin typeface="Gare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6" name="Group 2"/>
          <p:cNvGrpSpPr/>
          <p:nvPr/>
        </p:nvGrpSpPr>
        <p:grpSpPr>
          <a:xfrm>
            <a:off x="1031040" y="8278720"/>
            <a:ext cx="1861560" cy="251640"/>
            <a:chOff x="1031040" y="8850240"/>
            <a:chExt cx="1861560" cy="251640"/>
          </a:xfrm>
        </p:grpSpPr>
        <p:sp>
          <p:nvSpPr>
            <p:cNvPr id="357" name="Freeform 3"/>
            <p:cNvSpPr/>
            <p:nvPr/>
          </p:nvSpPr>
          <p:spPr>
            <a:xfrm rot="10800000">
              <a:off x="103104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358" name="TextBox 4"/>
            <p:cNvSpPr/>
            <p:nvPr/>
          </p:nvSpPr>
          <p:spPr>
            <a:xfrm rot="10800000">
              <a:off x="103104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359" name="Group 5"/>
          <p:cNvGrpSpPr/>
          <p:nvPr/>
        </p:nvGrpSpPr>
        <p:grpSpPr>
          <a:xfrm>
            <a:off x="3082320" y="8278720"/>
            <a:ext cx="1861560" cy="251640"/>
            <a:chOff x="3082320" y="8850240"/>
            <a:chExt cx="1861560" cy="251640"/>
          </a:xfrm>
        </p:grpSpPr>
        <p:sp>
          <p:nvSpPr>
            <p:cNvPr id="360" name="Freeform 6"/>
            <p:cNvSpPr/>
            <p:nvPr/>
          </p:nvSpPr>
          <p:spPr>
            <a:xfrm rot="10800000">
              <a:off x="308232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361" name="TextBox 7"/>
            <p:cNvSpPr/>
            <p:nvPr/>
          </p:nvSpPr>
          <p:spPr>
            <a:xfrm rot="10800000">
              <a:off x="308232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362" name="Group 8"/>
          <p:cNvGrpSpPr/>
          <p:nvPr/>
        </p:nvGrpSpPr>
        <p:grpSpPr>
          <a:xfrm>
            <a:off x="5133960" y="8278720"/>
            <a:ext cx="1861560" cy="251640"/>
            <a:chOff x="5133960" y="8850240"/>
            <a:chExt cx="1861560" cy="251640"/>
          </a:xfrm>
        </p:grpSpPr>
        <p:sp>
          <p:nvSpPr>
            <p:cNvPr id="363" name="Freeform 9"/>
            <p:cNvSpPr/>
            <p:nvPr/>
          </p:nvSpPr>
          <p:spPr>
            <a:xfrm rot="10800000">
              <a:off x="513396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364" name="TextBox 10"/>
            <p:cNvSpPr/>
            <p:nvPr/>
          </p:nvSpPr>
          <p:spPr>
            <a:xfrm rot="10800000">
              <a:off x="513396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365" name="Group 11"/>
          <p:cNvGrpSpPr/>
          <p:nvPr/>
        </p:nvGrpSpPr>
        <p:grpSpPr>
          <a:xfrm>
            <a:off x="7185600" y="8293012"/>
            <a:ext cx="1861560" cy="251640"/>
            <a:chOff x="7185600" y="8850240"/>
            <a:chExt cx="1861560" cy="251640"/>
          </a:xfrm>
        </p:grpSpPr>
        <p:sp>
          <p:nvSpPr>
            <p:cNvPr id="366" name="Freeform 12"/>
            <p:cNvSpPr/>
            <p:nvPr/>
          </p:nvSpPr>
          <p:spPr>
            <a:xfrm rot="10800000">
              <a:off x="718560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367" name="TextBox 13"/>
            <p:cNvSpPr/>
            <p:nvPr/>
          </p:nvSpPr>
          <p:spPr>
            <a:xfrm rot="10800000">
              <a:off x="718560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368" name="Group 14"/>
          <p:cNvGrpSpPr/>
          <p:nvPr/>
        </p:nvGrpSpPr>
        <p:grpSpPr>
          <a:xfrm>
            <a:off x="9236880" y="8278736"/>
            <a:ext cx="1861560" cy="251640"/>
            <a:chOff x="9236880" y="8850240"/>
            <a:chExt cx="1861560" cy="251640"/>
          </a:xfrm>
        </p:grpSpPr>
        <p:sp>
          <p:nvSpPr>
            <p:cNvPr id="369" name="Freeform 15"/>
            <p:cNvSpPr/>
            <p:nvPr/>
          </p:nvSpPr>
          <p:spPr>
            <a:xfrm rot="10800000">
              <a:off x="923688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370" name="TextBox 16"/>
            <p:cNvSpPr/>
            <p:nvPr/>
          </p:nvSpPr>
          <p:spPr>
            <a:xfrm rot="10800000">
              <a:off x="923688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371" name="Group 17"/>
          <p:cNvGrpSpPr/>
          <p:nvPr/>
        </p:nvGrpSpPr>
        <p:grpSpPr>
          <a:xfrm>
            <a:off x="11288520" y="8278730"/>
            <a:ext cx="1861560" cy="251640"/>
            <a:chOff x="11288520" y="8850240"/>
            <a:chExt cx="1861560" cy="251640"/>
          </a:xfrm>
        </p:grpSpPr>
        <p:sp>
          <p:nvSpPr>
            <p:cNvPr id="372" name="Freeform 18"/>
            <p:cNvSpPr/>
            <p:nvPr/>
          </p:nvSpPr>
          <p:spPr>
            <a:xfrm rot="10800000">
              <a:off x="1128852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373" name="TextBox 19"/>
            <p:cNvSpPr/>
            <p:nvPr/>
          </p:nvSpPr>
          <p:spPr>
            <a:xfrm rot="10800000">
              <a:off x="1128852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374" name="Group 20"/>
          <p:cNvGrpSpPr/>
          <p:nvPr/>
        </p:nvGrpSpPr>
        <p:grpSpPr>
          <a:xfrm>
            <a:off x="13340160" y="8278728"/>
            <a:ext cx="1861560" cy="251640"/>
            <a:chOff x="13340160" y="8850240"/>
            <a:chExt cx="1861560" cy="251640"/>
          </a:xfrm>
        </p:grpSpPr>
        <p:sp>
          <p:nvSpPr>
            <p:cNvPr id="375" name="Freeform 21"/>
            <p:cNvSpPr/>
            <p:nvPr/>
          </p:nvSpPr>
          <p:spPr>
            <a:xfrm rot="10800000">
              <a:off x="1334016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376" name="TextBox 22"/>
            <p:cNvSpPr/>
            <p:nvPr/>
          </p:nvSpPr>
          <p:spPr>
            <a:xfrm rot="10800000">
              <a:off x="1334016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377" name="Group 23"/>
          <p:cNvGrpSpPr/>
          <p:nvPr/>
        </p:nvGrpSpPr>
        <p:grpSpPr>
          <a:xfrm>
            <a:off x="15397920" y="8278734"/>
            <a:ext cx="1861560" cy="251640"/>
            <a:chOff x="15397920" y="8850240"/>
            <a:chExt cx="1861560" cy="251640"/>
          </a:xfrm>
        </p:grpSpPr>
        <p:sp>
          <p:nvSpPr>
            <p:cNvPr id="378" name="Freeform 24"/>
            <p:cNvSpPr/>
            <p:nvPr/>
          </p:nvSpPr>
          <p:spPr>
            <a:xfrm rot="10800000">
              <a:off x="1539792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379" name="TextBox 25"/>
            <p:cNvSpPr/>
            <p:nvPr/>
          </p:nvSpPr>
          <p:spPr>
            <a:xfrm rot="10800000">
              <a:off x="1539792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sp>
        <p:nvSpPr>
          <p:cNvPr id="380" name="TextBox 35"/>
          <p:cNvSpPr/>
          <p:nvPr/>
        </p:nvSpPr>
        <p:spPr>
          <a:xfrm>
            <a:off x="1028879" y="8598576"/>
            <a:ext cx="16230601" cy="137851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0" rIns="0" bIns="0" anchor="t">
            <a:spAutoFit/>
          </a:bodyPr>
          <a:lstStyle/>
          <a:p>
            <a:pPr defTabSz="914400">
              <a:lnSpc>
                <a:spcPct val="115000"/>
              </a:lnSpc>
            </a:pPr>
            <a:r>
              <a:rPr lang="pt-BR" sz="2200" b="0" i="1" u="none" strike="noStrike" dirty="0">
                <a:solidFill>
                  <a:srgbClr val="311C61">
                    <a:alpha val="63000"/>
                  </a:srgbClr>
                </a:solidFill>
                <a:effectLst/>
                <a:uFillTx/>
                <a:latin typeface="Garet"/>
                <a:ea typeface="Garet Italics"/>
              </a:rPr>
              <a:t>¹ - </a:t>
            </a:r>
            <a:r>
              <a:rPr lang="pt-BR" sz="2200" b="0" u="none" strike="noStrike" dirty="0">
                <a:solidFill>
                  <a:srgbClr val="0000FF"/>
                </a:solidFill>
                <a:effectLst/>
                <a:uFillTx/>
                <a:latin typeface="Garet"/>
                <a:ea typeface="Garet Bold"/>
                <a:hlinkClick r:id="rId2"/>
              </a:rPr>
              <a:t>https://www.cnnbrasil.com.br/economia/macroeconomia/especialista-mais-de-95-do-orcamento-sao-despesas-obrigatorias/</a:t>
            </a:r>
            <a:endParaRPr lang="pt-BR" sz="2200" b="0" u="none" strike="noStrike" dirty="0">
              <a:solidFill>
                <a:srgbClr val="000000"/>
              </a:solidFill>
              <a:effectLst/>
              <a:uFillTx/>
              <a:latin typeface="Garet"/>
            </a:endParaRPr>
          </a:p>
          <a:p>
            <a:pPr defTabSz="914400">
              <a:lnSpc>
                <a:spcPct val="115000"/>
              </a:lnSpc>
            </a:pPr>
            <a:r>
              <a:rPr lang="pt-BR" sz="2200" b="0" u="none" strike="noStrike" dirty="0">
                <a:solidFill>
                  <a:srgbClr val="311C61"/>
                </a:solidFill>
                <a:effectLst/>
                <a:uFillTx/>
                <a:latin typeface="Garet"/>
                <a:ea typeface="Garet Bold"/>
              </a:rPr>
              <a:t>² - </a:t>
            </a:r>
            <a:r>
              <a:rPr lang="pt-BR" sz="2200" b="0" u="none" strike="noStrike" dirty="0">
                <a:solidFill>
                  <a:srgbClr val="0000FF"/>
                </a:solidFill>
                <a:effectLst/>
                <a:uFillTx/>
                <a:latin typeface="Garet"/>
                <a:ea typeface="Garet Bold"/>
                <a:hlinkClick r:id="rId3"/>
              </a:rPr>
              <a:t>https://www.c6bank.com.br/blog/problemas-de-um-orcamento-publico-engessado</a:t>
            </a:r>
            <a:endParaRPr lang="pt-BR" sz="2200" b="0" u="none" strike="noStrike" dirty="0">
              <a:solidFill>
                <a:srgbClr val="000000"/>
              </a:solidFill>
              <a:effectLst/>
              <a:uFillTx/>
              <a:latin typeface="Garet"/>
            </a:endParaRPr>
          </a:p>
          <a:p>
            <a:pPr defTabSz="914400">
              <a:lnSpc>
                <a:spcPct val="115000"/>
              </a:lnSpc>
            </a:pPr>
            <a:r>
              <a:rPr lang="pt-BR" sz="2200" b="0" u="none" strike="noStrike" dirty="0">
                <a:solidFill>
                  <a:srgbClr val="311C61"/>
                </a:solidFill>
                <a:effectLst/>
                <a:uFillTx/>
                <a:latin typeface="Garet"/>
                <a:ea typeface="Garet Bold"/>
              </a:rPr>
              <a:t>³ - </a:t>
            </a:r>
            <a:r>
              <a:rPr lang="pt-BR" sz="2200" b="0" u="none" strike="noStrike" dirty="0">
                <a:solidFill>
                  <a:srgbClr val="0000FF"/>
                </a:solidFill>
                <a:effectLst/>
                <a:uFillTx/>
                <a:latin typeface="Garet"/>
                <a:ea typeface="Garet Bold"/>
                <a:hlinkClick r:id="rId4"/>
              </a:rPr>
              <a:t>https://www.cnnbrasil.com.br/economia/macroeconomia/despesa-livre-no-orcamento-cai-a-zero-em-2029-economistas-veem-colapso/</a:t>
            </a:r>
            <a:endParaRPr lang="pt-BR" sz="2200" b="0" u="none" strike="noStrike" dirty="0">
              <a:solidFill>
                <a:srgbClr val="000000"/>
              </a:solidFill>
              <a:effectLst/>
              <a:uFillTx/>
              <a:latin typeface="Garet"/>
            </a:endParaRPr>
          </a:p>
          <a:p>
            <a:pPr defTabSz="914400">
              <a:lnSpc>
                <a:spcPct val="115000"/>
              </a:lnSpc>
            </a:pPr>
            <a:endParaRPr lang="pt-BR" sz="1300" b="0" u="none" strike="noStrike" dirty="0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81" name="TextBox 36"/>
          <p:cNvSpPr/>
          <p:nvPr/>
        </p:nvSpPr>
        <p:spPr>
          <a:xfrm>
            <a:off x="2880000" y="2385360"/>
            <a:ext cx="13859640" cy="1121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defTabSz="914400">
              <a:lnSpc>
                <a:spcPct val="115000"/>
              </a:lnSpc>
              <a:spcBef>
                <a:spcPts val="1191"/>
              </a:spcBef>
              <a:spcAft>
                <a:spcPts val="992"/>
              </a:spcAft>
            </a:pPr>
            <a:r>
              <a:rPr lang="pt-BR" sz="3200" b="1" u="none" strike="noStrike" dirty="0">
                <a:solidFill>
                  <a:srgbClr val="311C61"/>
                </a:solidFill>
                <a:effectLst/>
                <a:uFillTx/>
                <a:latin typeface="Garet Bold"/>
                <a:ea typeface="Garet Bold"/>
              </a:rPr>
              <a:t>Mais de 95% do orçamento são despesas obrigatórias, afirma diretor da IFI ao WW.¹</a:t>
            </a:r>
            <a:endParaRPr lang="pt-BR" sz="3200" b="0" u="none" strike="noStrike" dirty="0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82" name="TextBox 37"/>
          <p:cNvSpPr/>
          <p:nvPr/>
        </p:nvSpPr>
        <p:spPr>
          <a:xfrm>
            <a:off x="2880000" y="4583880"/>
            <a:ext cx="13679640" cy="1121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algn="just" defTabSz="914400">
              <a:lnSpc>
                <a:spcPct val="115000"/>
              </a:lnSpc>
              <a:spcBef>
                <a:spcPts val="1191"/>
              </a:spcBef>
              <a:spcAft>
                <a:spcPts val="992"/>
              </a:spcAft>
            </a:pPr>
            <a:r>
              <a:rPr lang="pt-BR" sz="3200" b="1" u="none" strike="noStrike" dirty="0">
                <a:solidFill>
                  <a:srgbClr val="311C61"/>
                </a:solidFill>
                <a:effectLst/>
                <a:uFillTx/>
                <a:latin typeface="Garet"/>
                <a:ea typeface="Garet"/>
              </a:rPr>
              <a:t>Neste ano, de cada R$ 100 que devem ser gastos pelo governo federal, cerca de R$ 95 já estão comprometidos.²</a:t>
            </a:r>
            <a:endParaRPr lang="pt-BR" sz="3200" b="0" u="none" strike="noStrike" dirty="0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83" name="TextBox 42"/>
          <p:cNvSpPr/>
          <p:nvPr/>
        </p:nvSpPr>
        <p:spPr>
          <a:xfrm>
            <a:off x="2880000" y="6690240"/>
            <a:ext cx="13859640" cy="1121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defTabSz="914400">
              <a:lnSpc>
                <a:spcPct val="115000"/>
              </a:lnSpc>
              <a:spcBef>
                <a:spcPts val="1191"/>
              </a:spcBef>
              <a:spcAft>
                <a:spcPts val="992"/>
              </a:spcAft>
            </a:pPr>
            <a:r>
              <a:rPr lang="pt-BR" sz="3200" b="1" u="none" strike="noStrike" dirty="0">
                <a:solidFill>
                  <a:srgbClr val="311C61"/>
                </a:solidFill>
                <a:effectLst/>
                <a:uFillTx/>
                <a:latin typeface="Garet"/>
                <a:ea typeface="Garet"/>
              </a:rPr>
              <a:t>Despesa livre no orçamento cai a zero em 2029; economistas veem "colapso".³</a:t>
            </a:r>
            <a:endParaRPr lang="pt-BR" sz="3200" b="0" u="none" strike="noStrike" dirty="0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384" name="Group 47"/>
          <p:cNvGrpSpPr/>
          <p:nvPr/>
        </p:nvGrpSpPr>
        <p:grpSpPr>
          <a:xfrm>
            <a:off x="1028880" y="1028880"/>
            <a:ext cx="2448720" cy="544680"/>
            <a:chOff x="1028880" y="1028880"/>
            <a:chExt cx="2448720" cy="544680"/>
          </a:xfrm>
        </p:grpSpPr>
        <p:sp>
          <p:nvSpPr>
            <p:cNvPr id="385" name="Freeform 48"/>
            <p:cNvSpPr/>
            <p:nvPr/>
          </p:nvSpPr>
          <p:spPr>
            <a:xfrm>
              <a:off x="1028880" y="1028880"/>
              <a:ext cx="2448720" cy="544680"/>
            </a:xfrm>
            <a:custGeom>
              <a:avLst/>
              <a:gdLst>
                <a:gd name="textAreaLeft" fmla="*/ 0 w 2448720"/>
                <a:gd name="textAreaRight" fmla="*/ 2450880 w 2448720"/>
                <a:gd name="textAreaTop" fmla="*/ 0 h 544680"/>
                <a:gd name="textAreaBottom" fmla="*/ 546840 h 544680"/>
              </a:gdLst>
              <a:ahLst/>
              <a:cxnLst/>
              <a:rect l="textAreaLeft" t="textAreaTop" r="textAreaRight" b="textAreaBottom"/>
              <a:pathLst>
                <a:path w="1163060" h="259517">
                  <a:moveTo>
                    <a:pt x="129759" y="0"/>
                  </a:moveTo>
                  <a:lnTo>
                    <a:pt x="1033301" y="0"/>
                  </a:lnTo>
                  <a:cubicBezTo>
                    <a:pt x="1067715" y="0"/>
                    <a:pt x="1100720" y="13671"/>
                    <a:pt x="1125054" y="38005"/>
                  </a:cubicBezTo>
                  <a:cubicBezTo>
                    <a:pt x="1149389" y="62340"/>
                    <a:pt x="1163060" y="95345"/>
                    <a:pt x="1163060" y="129759"/>
                  </a:cubicBezTo>
                  <a:lnTo>
                    <a:pt x="1163060" y="129759"/>
                  </a:lnTo>
                  <a:cubicBezTo>
                    <a:pt x="1163060" y="201422"/>
                    <a:pt x="1104965" y="259517"/>
                    <a:pt x="1033301" y="259517"/>
                  </a:cubicBezTo>
                  <a:lnTo>
                    <a:pt x="129759" y="259517"/>
                  </a:lnTo>
                  <a:cubicBezTo>
                    <a:pt x="95345" y="259517"/>
                    <a:pt x="62340" y="245846"/>
                    <a:pt x="38005" y="221512"/>
                  </a:cubicBezTo>
                  <a:cubicBezTo>
                    <a:pt x="13671" y="197177"/>
                    <a:pt x="0" y="164173"/>
                    <a:pt x="0" y="129759"/>
                  </a:cubicBezTo>
                  <a:lnTo>
                    <a:pt x="0" y="129759"/>
                  </a:lnTo>
                  <a:cubicBezTo>
                    <a:pt x="0" y="95345"/>
                    <a:pt x="13671" y="62340"/>
                    <a:pt x="38005" y="38005"/>
                  </a:cubicBezTo>
                  <a:cubicBezTo>
                    <a:pt x="62340" y="13671"/>
                    <a:pt x="95345" y="0"/>
                    <a:pt x="129759" y="0"/>
                  </a:cubicBezTo>
                  <a:close/>
                </a:path>
              </a:pathLst>
            </a:custGeom>
            <a:noFill/>
            <a:ln w="47625" cap="rnd">
              <a:solidFill>
                <a:srgbClr val="311C61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386" name="TextBox 49"/>
            <p:cNvSpPr/>
            <p:nvPr/>
          </p:nvSpPr>
          <p:spPr>
            <a:xfrm>
              <a:off x="1028880" y="1089000"/>
              <a:ext cx="2448720" cy="4845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50760" rIns="50760" bIns="50760" anchor="ctr">
              <a:noAutofit/>
            </a:bodyPr>
            <a:lstStyle/>
            <a:p>
              <a:pPr algn="ctr" defTabSz="914400">
                <a:lnSpc>
                  <a:spcPts val="1729"/>
                </a:lnSpc>
                <a:spcBef>
                  <a:spcPts val="1191"/>
                </a:spcBef>
                <a:spcAft>
                  <a:spcPts val="992"/>
                </a:spcAft>
              </a:pPr>
              <a:r>
                <a:rPr lang="pt-BR" sz="2000" b="1" u="none" strike="noStrike">
                  <a:solidFill>
                    <a:srgbClr val="311C61"/>
                  </a:solidFill>
                  <a:effectLst/>
                  <a:uFillTx/>
                  <a:latin typeface="Garet Bold"/>
                  <a:ea typeface="Garet Bold"/>
                </a:rPr>
                <a:t>breaking news </a:t>
              </a:r>
              <a:endParaRPr lang="pt-BR" sz="20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</p:grpSp>
      <p:grpSp>
        <p:nvGrpSpPr>
          <p:cNvPr id="387" name="Group 50"/>
          <p:cNvGrpSpPr/>
          <p:nvPr/>
        </p:nvGrpSpPr>
        <p:grpSpPr>
          <a:xfrm>
            <a:off x="15201720" y="349920"/>
            <a:ext cx="2448720" cy="2448720"/>
            <a:chOff x="15201720" y="349920"/>
            <a:chExt cx="2448720" cy="2448720"/>
          </a:xfrm>
        </p:grpSpPr>
        <p:sp>
          <p:nvSpPr>
            <p:cNvPr id="388" name="Freeform 51"/>
            <p:cNvSpPr/>
            <p:nvPr/>
          </p:nvSpPr>
          <p:spPr>
            <a:xfrm>
              <a:off x="15201720" y="349920"/>
              <a:ext cx="2448720" cy="2448720"/>
            </a:xfrm>
            <a:custGeom>
              <a:avLst/>
              <a:gdLst>
                <a:gd name="textAreaLeft" fmla="*/ 0 w 2448720"/>
                <a:gd name="textAreaRight" fmla="*/ 2450880 w 2448720"/>
                <a:gd name="textAreaTop" fmla="*/ 0 h 2448720"/>
                <a:gd name="textAreaBottom" fmla="*/ 2450880 h 2448720"/>
              </a:gdLst>
              <a:ahLst/>
              <a:cxnLst/>
              <a:rect l="textAreaLeft" t="textAreaTop" r="textAreaRight" b="textAreaBottom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35DA6">
                <a:alpha val="53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389" name="TextBox 52"/>
            <p:cNvSpPr/>
            <p:nvPr/>
          </p:nvSpPr>
          <p:spPr>
            <a:xfrm>
              <a:off x="15431400" y="522360"/>
              <a:ext cx="1989360" cy="204660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10440" tIns="10440" rIns="10440" bIns="10440" anchor="ctr">
              <a:noAutofit/>
            </a:bodyPr>
            <a:lstStyle/>
            <a:p>
              <a:pPr algn="ctr" defTabSz="914400">
                <a:lnSpc>
                  <a:spcPts val="524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390" name="Group 53"/>
          <p:cNvGrpSpPr/>
          <p:nvPr/>
        </p:nvGrpSpPr>
        <p:grpSpPr>
          <a:xfrm>
            <a:off x="15300000" y="996120"/>
            <a:ext cx="2339640" cy="1144800"/>
            <a:chOff x="15300000" y="996120"/>
            <a:chExt cx="2339640" cy="1144800"/>
          </a:xfrm>
        </p:grpSpPr>
        <p:sp>
          <p:nvSpPr>
            <p:cNvPr id="391" name="TextBox 54"/>
            <p:cNvSpPr/>
            <p:nvPr/>
          </p:nvSpPr>
          <p:spPr>
            <a:xfrm>
              <a:off x="15300000" y="996120"/>
              <a:ext cx="2339640" cy="4575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spAutoFit/>
            </a:bodyPr>
            <a:lstStyle/>
            <a:p>
              <a:pPr algn="ctr" defTabSz="914400">
                <a:lnSpc>
                  <a:spcPts val="3603"/>
                </a:lnSpc>
              </a:pPr>
              <a:r>
                <a:rPr lang="en-US" sz="2400" b="0" u="none" strike="noStrike" spc="536">
                  <a:solidFill>
                    <a:srgbClr val="FDF9EA"/>
                  </a:solidFill>
                  <a:effectLst/>
                  <a:uFillTx/>
                  <a:latin typeface="Anton"/>
                  <a:ea typeface="Anton"/>
                </a:rPr>
                <a:t>SEMINÁRIO</a:t>
              </a:r>
              <a:endParaRPr lang="pt-BR" sz="24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392" name="TextBox 55"/>
            <p:cNvSpPr/>
            <p:nvPr/>
          </p:nvSpPr>
          <p:spPr>
            <a:xfrm>
              <a:off x="15300000" y="1360440"/>
              <a:ext cx="2339640" cy="4568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spAutoFit/>
            </a:bodyPr>
            <a:lstStyle/>
            <a:p>
              <a:pPr algn="ctr" defTabSz="914400">
                <a:lnSpc>
                  <a:spcPts val="3597"/>
                </a:lnSpc>
              </a:pPr>
              <a:r>
                <a:rPr lang="en-US" sz="2570" b="1" u="none" strike="noStrike" spc="227">
                  <a:solidFill>
                    <a:srgbClr val="0EFEC1"/>
                  </a:solidFill>
                  <a:effectLst/>
                  <a:uFillTx/>
                  <a:latin typeface="Open Sans Bold"/>
                  <a:ea typeface="Open Sans Bold"/>
                </a:rPr>
                <a:t>JUR   DICO</a:t>
              </a:r>
              <a:endParaRPr lang="pt-BR" sz="257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393" name="Freeform 56"/>
            <p:cNvSpPr/>
            <p:nvPr/>
          </p:nvSpPr>
          <p:spPr>
            <a:xfrm>
              <a:off x="16127504" y="1442992"/>
              <a:ext cx="427320" cy="266760"/>
            </a:xfrm>
            <a:custGeom>
              <a:avLst/>
              <a:gdLst>
                <a:gd name="textAreaLeft" fmla="*/ 0 w 427320"/>
                <a:gd name="textAreaRight" fmla="*/ 429480 w 427320"/>
                <a:gd name="textAreaTop" fmla="*/ 0 h 266760"/>
                <a:gd name="textAreaBottom" fmla="*/ 268920 h 266760"/>
              </a:gdLst>
              <a:ahLst/>
              <a:cxnLst/>
              <a:rect l="textAreaLeft" t="textAreaTop" r="textAreaRight" b="textAreaBottom"/>
              <a:pathLst>
                <a:path w="475681" h="358545">
                  <a:moveTo>
                    <a:pt x="0" y="0"/>
                  </a:moveTo>
                  <a:lnTo>
                    <a:pt x="475682" y="0"/>
                  </a:lnTo>
                  <a:lnTo>
                    <a:pt x="475682" y="358544"/>
                  </a:lnTo>
                  <a:lnTo>
                    <a:pt x="0" y="358544"/>
                  </a:lnTo>
                  <a:lnTo>
                    <a:pt x="0" y="0"/>
                  </a:lnTo>
                  <a:close/>
                </a:path>
              </a:pathLst>
            </a:custGeom>
            <a:blipFill rotWithShape="0"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/>
              <a:stretch/>
            </a:blip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394" name="TextBox 57"/>
            <p:cNvSpPr/>
            <p:nvPr/>
          </p:nvSpPr>
          <p:spPr>
            <a:xfrm>
              <a:off x="15300000" y="1792440"/>
              <a:ext cx="2339640" cy="348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spAutoFit/>
            </a:bodyPr>
            <a:lstStyle/>
            <a:p>
              <a:pPr algn="ctr" defTabSz="914400">
                <a:lnSpc>
                  <a:spcPts val="2747"/>
                </a:lnSpc>
              </a:pPr>
              <a:r>
                <a:rPr lang="en-US" sz="1960" b="0" u="none" strike="noStrike" spc="317">
                  <a:solidFill>
                    <a:srgbClr val="FFFFFF"/>
                  </a:solidFill>
                  <a:effectLst/>
                  <a:uFillTx/>
                  <a:latin typeface="League Spartan"/>
                  <a:ea typeface="League Spartan"/>
                </a:rPr>
                <a:t>E ATUARIAL</a:t>
              </a:r>
              <a:endParaRPr lang="pt-BR" sz="196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</p:grpSp>
      <p:pic>
        <p:nvPicPr>
          <p:cNvPr id="395" name="Imagem 400"/>
          <p:cNvPicPr/>
          <p:nvPr/>
        </p:nvPicPr>
        <p:blipFill>
          <a:blip r:embed="rId7"/>
          <a:stretch/>
        </p:blipFill>
        <p:spPr>
          <a:xfrm>
            <a:off x="822960" y="2472480"/>
            <a:ext cx="2056680" cy="1127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96" name="Imagem 401"/>
          <p:cNvPicPr/>
          <p:nvPr/>
        </p:nvPicPr>
        <p:blipFill>
          <a:blip r:embed="rId8"/>
          <a:stretch/>
        </p:blipFill>
        <p:spPr>
          <a:xfrm>
            <a:off x="1248840" y="4608360"/>
            <a:ext cx="1127160" cy="1127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97" name="Imagem 402"/>
          <p:cNvPicPr/>
          <p:nvPr/>
        </p:nvPicPr>
        <p:blipFill>
          <a:blip r:embed="rId7"/>
          <a:stretch/>
        </p:blipFill>
        <p:spPr>
          <a:xfrm>
            <a:off x="822960" y="6720480"/>
            <a:ext cx="2056680" cy="112716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5D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Freeform 2"/>
          <p:cNvSpPr/>
          <p:nvPr/>
        </p:nvSpPr>
        <p:spPr>
          <a:xfrm>
            <a:off x="0" y="4207456"/>
            <a:ext cx="18285840" cy="6105960"/>
          </a:xfrm>
          <a:custGeom>
            <a:avLst/>
            <a:gdLst>
              <a:gd name="textAreaLeft" fmla="*/ 0 w 18285840"/>
              <a:gd name="textAreaRight" fmla="*/ 18288000 w 18285840"/>
              <a:gd name="textAreaTop" fmla="*/ 0 h 6105960"/>
              <a:gd name="textAreaBottom" fmla="*/ 6108120 h 6105960"/>
            </a:gdLst>
            <a:ahLst/>
            <a:cxnLst/>
            <a:rect l="textAreaLeft" t="textAreaTop" r="textAreaRight" b="textAreaBottom"/>
            <a:pathLst>
              <a:path w="18288000" h="6108290">
                <a:moveTo>
                  <a:pt x="0" y="0"/>
                </a:moveTo>
                <a:lnTo>
                  <a:pt x="18288000" y="0"/>
                </a:lnTo>
                <a:lnTo>
                  <a:pt x="18288000" y="6108290"/>
                </a:lnTo>
                <a:lnTo>
                  <a:pt x="0" y="6108290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2">
              <a:alphaModFix amt="34000"/>
            </a:blip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pt-BR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399" name="Group 3"/>
          <p:cNvGrpSpPr/>
          <p:nvPr/>
        </p:nvGrpSpPr>
        <p:grpSpPr>
          <a:xfrm>
            <a:off x="1031040" y="8850240"/>
            <a:ext cx="1861560" cy="251640"/>
            <a:chOff x="1031040" y="8850240"/>
            <a:chExt cx="1861560" cy="251640"/>
          </a:xfrm>
        </p:grpSpPr>
        <p:sp>
          <p:nvSpPr>
            <p:cNvPr id="400" name="Freeform 4"/>
            <p:cNvSpPr/>
            <p:nvPr/>
          </p:nvSpPr>
          <p:spPr>
            <a:xfrm rot="10800000">
              <a:off x="103104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401" name="TextBox 5"/>
            <p:cNvSpPr/>
            <p:nvPr/>
          </p:nvSpPr>
          <p:spPr>
            <a:xfrm rot="10800000">
              <a:off x="103104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402" name="Group 6"/>
          <p:cNvGrpSpPr/>
          <p:nvPr/>
        </p:nvGrpSpPr>
        <p:grpSpPr>
          <a:xfrm>
            <a:off x="3082320" y="8850240"/>
            <a:ext cx="1861560" cy="251640"/>
            <a:chOff x="3082320" y="8850240"/>
            <a:chExt cx="1861560" cy="251640"/>
          </a:xfrm>
        </p:grpSpPr>
        <p:sp>
          <p:nvSpPr>
            <p:cNvPr id="403" name="Freeform 7"/>
            <p:cNvSpPr/>
            <p:nvPr/>
          </p:nvSpPr>
          <p:spPr>
            <a:xfrm rot="10800000">
              <a:off x="308232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404" name="TextBox 8"/>
            <p:cNvSpPr/>
            <p:nvPr/>
          </p:nvSpPr>
          <p:spPr>
            <a:xfrm rot="10800000">
              <a:off x="308232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405" name="Group 9"/>
          <p:cNvGrpSpPr/>
          <p:nvPr/>
        </p:nvGrpSpPr>
        <p:grpSpPr>
          <a:xfrm>
            <a:off x="5133960" y="8850240"/>
            <a:ext cx="1861560" cy="251640"/>
            <a:chOff x="5133960" y="8850240"/>
            <a:chExt cx="1861560" cy="251640"/>
          </a:xfrm>
        </p:grpSpPr>
        <p:sp>
          <p:nvSpPr>
            <p:cNvPr id="406" name="Freeform 10"/>
            <p:cNvSpPr/>
            <p:nvPr/>
          </p:nvSpPr>
          <p:spPr>
            <a:xfrm rot="10800000">
              <a:off x="513396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407" name="TextBox 11"/>
            <p:cNvSpPr/>
            <p:nvPr/>
          </p:nvSpPr>
          <p:spPr>
            <a:xfrm rot="10800000">
              <a:off x="513396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408" name="Group 12"/>
          <p:cNvGrpSpPr/>
          <p:nvPr/>
        </p:nvGrpSpPr>
        <p:grpSpPr>
          <a:xfrm>
            <a:off x="7185600" y="8850240"/>
            <a:ext cx="1861560" cy="251640"/>
            <a:chOff x="7185600" y="8850240"/>
            <a:chExt cx="1861560" cy="251640"/>
          </a:xfrm>
        </p:grpSpPr>
        <p:sp>
          <p:nvSpPr>
            <p:cNvPr id="409" name="Freeform 13"/>
            <p:cNvSpPr/>
            <p:nvPr/>
          </p:nvSpPr>
          <p:spPr>
            <a:xfrm rot="10800000">
              <a:off x="718560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410" name="TextBox 14"/>
            <p:cNvSpPr/>
            <p:nvPr/>
          </p:nvSpPr>
          <p:spPr>
            <a:xfrm rot="10800000">
              <a:off x="718560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411" name="Group 15"/>
          <p:cNvGrpSpPr/>
          <p:nvPr/>
        </p:nvGrpSpPr>
        <p:grpSpPr>
          <a:xfrm>
            <a:off x="9236880" y="8850240"/>
            <a:ext cx="1861560" cy="251640"/>
            <a:chOff x="9236880" y="8850240"/>
            <a:chExt cx="1861560" cy="251640"/>
          </a:xfrm>
        </p:grpSpPr>
        <p:sp>
          <p:nvSpPr>
            <p:cNvPr id="412" name="Freeform 16"/>
            <p:cNvSpPr/>
            <p:nvPr/>
          </p:nvSpPr>
          <p:spPr>
            <a:xfrm rot="10800000">
              <a:off x="923688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413" name="TextBox 17"/>
            <p:cNvSpPr/>
            <p:nvPr/>
          </p:nvSpPr>
          <p:spPr>
            <a:xfrm rot="10800000">
              <a:off x="923688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414" name="Group 18"/>
          <p:cNvGrpSpPr/>
          <p:nvPr/>
        </p:nvGrpSpPr>
        <p:grpSpPr>
          <a:xfrm>
            <a:off x="11288520" y="8850240"/>
            <a:ext cx="1861560" cy="251640"/>
            <a:chOff x="11288520" y="8850240"/>
            <a:chExt cx="1861560" cy="251640"/>
          </a:xfrm>
        </p:grpSpPr>
        <p:sp>
          <p:nvSpPr>
            <p:cNvPr id="415" name="Freeform 19"/>
            <p:cNvSpPr/>
            <p:nvPr/>
          </p:nvSpPr>
          <p:spPr>
            <a:xfrm rot="10800000">
              <a:off x="1128852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416" name="TextBox 20"/>
            <p:cNvSpPr/>
            <p:nvPr/>
          </p:nvSpPr>
          <p:spPr>
            <a:xfrm rot="10800000">
              <a:off x="1128852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417" name="Group 21"/>
          <p:cNvGrpSpPr/>
          <p:nvPr/>
        </p:nvGrpSpPr>
        <p:grpSpPr>
          <a:xfrm>
            <a:off x="13340160" y="8850240"/>
            <a:ext cx="1861560" cy="251640"/>
            <a:chOff x="13340160" y="8850240"/>
            <a:chExt cx="1861560" cy="251640"/>
          </a:xfrm>
        </p:grpSpPr>
        <p:sp>
          <p:nvSpPr>
            <p:cNvPr id="418" name="Freeform 22"/>
            <p:cNvSpPr/>
            <p:nvPr/>
          </p:nvSpPr>
          <p:spPr>
            <a:xfrm rot="10800000">
              <a:off x="1334016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419" name="TextBox 23"/>
            <p:cNvSpPr/>
            <p:nvPr/>
          </p:nvSpPr>
          <p:spPr>
            <a:xfrm rot="10800000">
              <a:off x="1334016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420" name="Group 24"/>
          <p:cNvGrpSpPr/>
          <p:nvPr/>
        </p:nvGrpSpPr>
        <p:grpSpPr>
          <a:xfrm>
            <a:off x="15397920" y="8850240"/>
            <a:ext cx="1861560" cy="251640"/>
            <a:chOff x="15397920" y="8850240"/>
            <a:chExt cx="1861560" cy="251640"/>
          </a:xfrm>
        </p:grpSpPr>
        <p:sp>
          <p:nvSpPr>
            <p:cNvPr id="421" name="Freeform 25"/>
            <p:cNvSpPr/>
            <p:nvPr/>
          </p:nvSpPr>
          <p:spPr>
            <a:xfrm rot="10800000">
              <a:off x="15397920" y="9030600"/>
              <a:ext cx="1861560" cy="71280"/>
            </a:xfrm>
            <a:custGeom>
              <a:avLst/>
              <a:gdLst>
                <a:gd name="textAreaLeft" fmla="*/ 0 w 1861560"/>
                <a:gd name="textAreaRight" fmla="*/ 1863720 w 1861560"/>
                <a:gd name="textAreaTop" fmla="*/ 0 h 71280"/>
                <a:gd name="textAreaBottom" fmla="*/ 73440 h 71280"/>
              </a:gdLst>
              <a:ahLst/>
              <a:cxnLst/>
              <a:rect l="textAreaLeft" t="textAreaTop" r="textAreaRight" b="textAreaBottom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28440" rIns="90000" bIns="2844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422" name="TextBox 26"/>
            <p:cNvSpPr/>
            <p:nvPr/>
          </p:nvSpPr>
          <p:spPr>
            <a:xfrm rot="10800000">
              <a:off x="15397920" y="8850240"/>
              <a:ext cx="1861560" cy="71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35640" rIns="50760" bIns="3564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sp>
        <p:nvSpPr>
          <p:cNvPr id="423" name="TextBox 27"/>
          <p:cNvSpPr/>
          <p:nvPr/>
        </p:nvSpPr>
        <p:spPr>
          <a:xfrm>
            <a:off x="1025280" y="5246313"/>
            <a:ext cx="16254720" cy="295465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algn="just"/>
            <a:r>
              <a:rPr lang="pt-BR" sz="3200" b="0" u="none" strike="noStrike" dirty="0">
                <a:solidFill>
                  <a:srgbClr val="FFFFFF"/>
                </a:solidFill>
                <a:effectLst/>
                <a:uFillTx/>
                <a:latin typeface="GarET"/>
                <a:ea typeface="Times New Roman"/>
              </a:rPr>
              <a:t>Art. 8º Os </a:t>
            </a:r>
            <a:r>
              <a:rPr lang="pt-BR" sz="3200" b="1" u="none" strike="noStrike" dirty="0">
                <a:solidFill>
                  <a:srgbClr val="FFFFFF"/>
                </a:solidFill>
                <a:effectLst/>
                <a:uFillTx/>
                <a:latin typeface="GarET"/>
                <a:ea typeface="Times New Roman"/>
              </a:rPr>
              <a:t>responsáveis pelos poderes, órgãos ou entidades do ente estatal, os dirigentes da unidade gestora do respectivo regime próprio de previdência social</a:t>
            </a:r>
            <a:r>
              <a:rPr lang="pt-BR" sz="3200" b="0" u="none" strike="noStrike" dirty="0">
                <a:solidFill>
                  <a:srgbClr val="FFFFFF"/>
                </a:solidFill>
                <a:effectLst/>
                <a:uFillTx/>
                <a:latin typeface="GarET"/>
                <a:ea typeface="Times New Roman"/>
              </a:rPr>
              <a:t> e os </a:t>
            </a:r>
            <a:r>
              <a:rPr lang="pt-BR" sz="3200" b="1" u="none" strike="noStrike" dirty="0">
                <a:solidFill>
                  <a:srgbClr val="FFFFFF"/>
                </a:solidFill>
                <a:effectLst/>
                <a:uFillTx/>
                <a:latin typeface="GarET"/>
                <a:ea typeface="Times New Roman"/>
              </a:rPr>
              <a:t>membros dos seus conselhos e comitês</a:t>
            </a:r>
            <a:r>
              <a:rPr lang="pt-BR" sz="3200" b="0" u="none" strike="noStrike" dirty="0">
                <a:solidFill>
                  <a:srgbClr val="FFFFFF"/>
                </a:solidFill>
                <a:effectLst/>
                <a:uFillTx/>
                <a:latin typeface="GarET"/>
                <a:ea typeface="Times New Roman"/>
              </a:rPr>
              <a:t> respondem diretamente por infração ao disposto nesta Lei, sujeitando-se, no que couber, ao </a:t>
            </a:r>
            <a:r>
              <a:rPr lang="pt-BR" sz="3200" b="1" u="none" strike="noStrike" dirty="0">
                <a:solidFill>
                  <a:srgbClr val="FFFFFF"/>
                </a:solidFill>
                <a:effectLst/>
                <a:uFillTx/>
                <a:latin typeface="GarET"/>
                <a:ea typeface="Times New Roman"/>
              </a:rPr>
              <a:t>regime disciplinar estabelecido na Lei Complementar nº 109, de 29 de maio de 2001</a:t>
            </a:r>
            <a:r>
              <a:rPr lang="pt-BR" sz="3200" b="0" u="none" strike="noStrike" dirty="0">
                <a:solidFill>
                  <a:srgbClr val="FFFFFF"/>
                </a:solidFill>
                <a:effectLst/>
                <a:uFillTx/>
                <a:latin typeface="GarET"/>
                <a:ea typeface="Times New Roman"/>
              </a:rPr>
              <a:t>, e seu regulamento, e conforme diretrizes gerais.  </a:t>
            </a:r>
            <a:r>
              <a:rPr lang="pt-BR" sz="3200" b="0" u="none" strike="noStrike" dirty="0">
                <a:solidFill>
                  <a:srgbClr val="FFFF00"/>
                </a:solidFill>
                <a:effectLst/>
                <a:uFillTx/>
                <a:latin typeface="GarET"/>
                <a:ea typeface="Times New Roman"/>
              </a:rPr>
              <a:t> </a:t>
            </a:r>
            <a:r>
              <a:rPr lang="pt-BR" sz="3200" b="0" u="sng" strike="noStrike" dirty="0">
                <a:solidFill>
                  <a:srgbClr val="FFFF00"/>
                </a:solidFill>
                <a:effectLst/>
                <a:uFillTx/>
                <a:latin typeface="GarET"/>
                <a:ea typeface="Gare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(Redação dada pela Lei nº 13.846, de 2019)</a:t>
            </a:r>
            <a:r>
              <a:rPr lang="pt-BR" sz="3200" b="0" u="none" strike="noStrike" dirty="0">
                <a:solidFill>
                  <a:srgbClr val="FFFF00"/>
                </a:solidFill>
                <a:effectLst/>
                <a:uFillTx/>
                <a:latin typeface="GarET"/>
                <a:ea typeface="Times New Roman"/>
              </a:rPr>
              <a:t> </a:t>
            </a:r>
            <a:endParaRPr lang="pt-BR" sz="3200" b="0" u="none" strike="noStrike" dirty="0">
              <a:solidFill>
                <a:srgbClr val="FFFF00"/>
              </a:solidFill>
              <a:effectLst/>
              <a:uFillTx/>
              <a:latin typeface="Arial"/>
            </a:endParaRPr>
          </a:p>
        </p:txBody>
      </p:sp>
      <p:sp>
        <p:nvSpPr>
          <p:cNvPr id="424" name="TextBox 28"/>
          <p:cNvSpPr/>
          <p:nvPr/>
        </p:nvSpPr>
        <p:spPr>
          <a:xfrm>
            <a:off x="1025280" y="4770040"/>
            <a:ext cx="7794720" cy="31675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defTabSz="914400">
              <a:lnSpc>
                <a:spcPts val="2160"/>
              </a:lnSpc>
            </a:pPr>
            <a:r>
              <a:rPr lang="pt-BR" sz="3200" b="1" u="none" strike="noStrike" dirty="0">
                <a:solidFill>
                  <a:srgbClr val="FFFFFF"/>
                </a:solidFill>
                <a:effectLst/>
                <a:uFillTx/>
                <a:latin typeface="Garet Bold"/>
                <a:ea typeface="Garet Bold"/>
              </a:rPr>
              <a:t>LEI Nº 9.717, DE 27 DE NOVEMBRO DE 1998</a:t>
            </a:r>
            <a:endParaRPr lang="pt-BR" sz="3200" b="0" u="none" strike="noStrike" dirty="0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grpSp>
        <p:nvGrpSpPr>
          <p:cNvPr id="425" name="Group 29"/>
          <p:cNvGrpSpPr/>
          <p:nvPr/>
        </p:nvGrpSpPr>
        <p:grpSpPr>
          <a:xfrm>
            <a:off x="2160" y="360"/>
            <a:ext cx="18285840" cy="4176720"/>
            <a:chOff x="2160" y="360"/>
            <a:chExt cx="18285840" cy="4176720"/>
          </a:xfrm>
        </p:grpSpPr>
        <p:sp>
          <p:nvSpPr>
            <p:cNvPr id="426" name="Freeform 30"/>
            <p:cNvSpPr/>
            <p:nvPr/>
          </p:nvSpPr>
          <p:spPr>
            <a:xfrm rot="10800000">
              <a:off x="2160" y="0"/>
              <a:ext cx="18285840" cy="4176720"/>
            </a:xfrm>
            <a:custGeom>
              <a:avLst/>
              <a:gdLst>
                <a:gd name="textAreaLeft" fmla="*/ 0 w 18285840"/>
                <a:gd name="textAreaRight" fmla="*/ 18288000 w 18285840"/>
                <a:gd name="textAreaTop" fmla="*/ 0 h 4176720"/>
                <a:gd name="textAreaBottom" fmla="*/ 4178880 h 4176720"/>
              </a:gdLst>
              <a:ahLst/>
              <a:cxnLst/>
              <a:rect l="textAreaLeft" t="textAreaTop" r="textAreaRight" b="textAreaBottom"/>
              <a:pathLst>
                <a:path w="4379928" h="1000790">
                  <a:moveTo>
                    <a:pt x="0" y="0"/>
                  </a:moveTo>
                  <a:lnTo>
                    <a:pt x="4379928" y="0"/>
                  </a:lnTo>
                  <a:lnTo>
                    <a:pt x="4379928" y="1000790"/>
                  </a:lnTo>
                  <a:lnTo>
                    <a:pt x="0" y="100079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427" name="TextBox 31"/>
            <p:cNvSpPr/>
            <p:nvPr/>
          </p:nvSpPr>
          <p:spPr>
            <a:xfrm rot="10800000">
              <a:off x="2160" y="0"/>
              <a:ext cx="18285840" cy="401760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50760" rIns="50760" bIns="50760" anchor="ctr">
              <a:noAutofit/>
            </a:bodyPr>
            <a:lstStyle/>
            <a:p>
              <a:pPr algn="ctr" defTabSz="914400">
                <a:lnSpc>
                  <a:spcPts val="2591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sp>
        <p:nvSpPr>
          <p:cNvPr id="428" name="TextBox 32"/>
          <p:cNvSpPr/>
          <p:nvPr/>
        </p:nvSpPr>
        <p:spPr>
          <a:xfrm>
            <a:off x="1028880" y="781249"/>
            <a:ext cx="14366520" cy="144238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0" rIns="0" bIns="0" anchor="t">
            <a:spAutoFit/>
          </a:bodyPr>
          <a:lstStyle/>
          <a:p>
            <a:pPr algn="just" defTabSz="914400">
              <a:lnSpc>
                <a:spcPts val="5944"/>
              </a:lnSpc>
              <a:spcBef>
                <a:spcPts val="1191"/>
              </a:spcBef>
              <a:spcAft>
                <a:spcPts val="992"/>
              </a:spcAft>
            </a:pPr>
            <a:r>
              <a:rPr lang="pt-BR" sz="3600" b="1" u="none" strike="noStrike" dirty="0">
                <a:solidFill>
                  <a:srgbClr val="311C61"/>
                </a:solidFill>
                <a:effectLst/>
                <a:uFillTx/>
                <a:latin typeface="Garet Bold"/>
                <a:ea typeface="Garet Bold"/>
              </a:rPr>
              <a:t>Só lembrando: junto com a responsabilidade vem também prestar contas. Ou seja “RESPONSABILIZAÇÃO”</a:t>
            </a:r>
            <a:endParaRPr lang="pt-BR" sz="3600" b="0" u="none" strike="noStrike" dirty="0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grpSp>
        <p:nvGrpSpPr>
          <p:cNvPr id="429" name="Group 63"/>
          <p:cNvGrpSpPr/>
          <p:nvPr/>
        </p:nvGrpSpPr>
        <p:grpSpPr>
          <a:xfrm>
            <a:off x="15395400" y="349920"/>
            <a:ext cx="2448720" cy="2448720"/>
            <a:chOff x="15395400" y="349920"/>
            <a:chExt cx="2448720" cy="2448720"/>
          </a:xfrm>
        </p:grpSpPr>
        <p:sp>
          <p:nvSpPr>
            <p:cNvPr id="430" name="Freeform 64"/>
            <p:cNvSpPr/>
            <p:nvPr/>
          </p:nvSpPr>
          <p:spPr>
            <a:xfrm>
              <a:off x="15395400" y="349920"/>
              <a:ext cx="2448720" cy="2448720"/>
            </a:xfrm>
            <a:custGeom>
              <a:avLst/>
              <a:gdLst>
                <a:gd name="textAreaLeft" fmla="*/ 0 w 2448720"/>
                <a:gd name="textAreaRight" fmla="*/ 2450880 w 2448720"/>
                <a:gd name="textAreaTop" fmla="*/ 0 h 2448720"/>
                <a:gd name="textAreaBottom" fmla="*/ 2450880 h 2448720"/>
              </a:gdLst>
              <a:ahLst/>
              <a:cxnLst/>
              <a:rect l="textAreaLeft" t="textAreaTop" r="textAreaRight" b="textAreaBottom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35DA6">
                <a:alpha val="53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431" name="TextBox 65"/>
            <p:cNvSpPr/>
            <p:nvPr/>
          </p:nvSpPr>
          <p:spPr>
            <a:xfrm>
              <a:off x="15625440" y="522360"/>
              <a:ext cx="1989360" cy="204660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10440" tIns="10440" rIns="10440" bIns="10440" anchor="ctr">
              <a:noAutofit/>
            </a:bodyPr>
            <a:lstStyle/>
            <a:p>
              <a:pPr algn="ctr" defTabSz="914400">
                <a:lnSpc>
                  <a:spcPts val="524"/>
                </a:lnSpc>
              </a:pPr>
              <a:endParaRPr lang="pt-BR" sz="1800" b="0" u="none" strike="noStrike">
                <a:solidFill>
                  <a:schemeClr val="dk1"/>
                </a:solidFill>
                <a:effectLst/>
                <a:uFillTx/>
                <a:latin typeface="Calibri"/>
              </a:endParaRPr>
            </a:p>
          </p:txBody>
        </p:sp>
      </p:grpSp>
      <p:grpSp>
        <p:nvGrpSpPr>
          <p:cNvPr id="432" name="Group 66"/>
          <p:cNvGrpSpPr/>
          <p:nvPr/>
        </p:nvGrpSpPr>
        <p:grpSpPr>
          <a:xfrm>
            <a:off x="15480000" y="996120"/>
            <a:ext cx="2340000" cy="1144800"/>
            <a:chOff x="15480000" y="996120"/>
            <a:chExt cx="2340000" cy="1144800"/>
          </a:xfrm>
        </p:grpSpPr>
        <p:sp>
          <p:nvSpPr>
            <p:cNvPr id="433" name="TextBox 67"/>
            <p:cNvSpPr/>
            <p:nvPr/>
          </p:nvSpPr>
          <p:spPr>
            <a:xfrm>
              <a:off x="15480000" y="996120"/>
              <a:ext cx="2340000" cy="45792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spAutoFit/>
            </a:bodyPr>
            <a:lstStyle/>
            <a:p>
              <a:pPr algn="ctr" defTabSz="914400">
                <a:lnSpc>
                  <a:spcPts val="3603"/>
                </a:lnSpc>
              </a:pPr>
              <a:r>
                <a:rPr lang="en-US" sz="2400" b="0" u="none" strike="noStrike" spc="536">
                  <a:solidFill>
                    <a:srgbClr val="FDF9EA"/>
                  </a:solidFill>
                  <a:effectLst/>
                  <a:uFillTx/>
                  <a:latin typeface="Anton"/>
                  <a:ea typeface="Anton"/>
                </a:rPr>
                <a:t>SEMINÁRIO</a:t>
              </a:r>
              <a:endParaRPr lang="pt-BR" sz="240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434" name="TextBox 68"/>
            <p:cNvSpPr/>
            <p:nvPr/>
          </p:nvSpPr>
          <p:spPr>
            <a:xfrm>
              <a:off x="15480000" y="1360440"/>
              <a:ext cx="2340000" cy="45720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spAutoFit/>
            </a:bodyPr>
            <a:lstStyle/>
            <a:p>
              <a:pPr algn="ctr" defTabSz="914400">
                <a:lnSpc>
                  <a:spcPts val="3597"/>
                </a:lnSpc>
              </a:pPr>
              <a:r>
                <a:rPr lang="en-US" sz="2570" b="1" u="none" strike="noStrike" spc="227">
                  <a:solidFill>
                    <a:srgbClr val="0EFEC1"/>
                  </a:solidFill>
                  <a:effectLst/>
                  <a:uFillTx/>
                  <a:latin typeface="Open Sans Bold"/>
                  <a:ea typeface="Open Sans Bold"/>
                </a:rPr>
                <a:t>JUR   DICO</a:t>
              </a:r>
              <a:endParaRPr lang="pt-BR" sz="257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435" name="Freeform 69"/>
            <p:cNvSpPr/>
            <p:nvPr/>
          </p:nvSpPr>
          <p:spPr>
            <a:xfrm>
              <a:off x="16307504" y="1442992"/>
              <a:ext cx="428040" cy="266760"/>
            </a:xfrm>
            <a:custGeom>
              <a:avLst/>
              <a:gdLst>
                <a:gd name="textAreaLeft" fmla="*/ 0 w 428040"/>
                <a:gd name="textAreaRight" fmla="*/ 430560 w 428040"/>
                <a:gd name="textAreaTop" fmla="*/ 0 h 266760"/>
                <a:gd name="textAreaBottom" fmla="*/ 268920 h 266760"/>
              </a:gdLst>
              <a:ahLst/>
              <a:cxnLst/>
              <a:rect l="textAreaLeft" t="textAreaTop" r="textAreaRight" b="textAreaBottom"/>
              <a:pathLst>
                <a:path w="475681" h="358545">
                  <a:moveTo>
                    <a:pt x="0" y="0"/>
                  </a:moveTo>
                  <a:lnTo>
                    <a:pt x="475682" y="0"/>
                  </a:lnTo>
                  <a:lnTo>
                    <a:pt x="475682" y="358544"/>
                  </a:lnTo>
                  <a:lnTo>
                    <a:pt x="0" y="358544"/>
                  </a:lnTo>
                  <a:lnTo>
                    <a:pt x="0" y="0"/>
                  </a:lnTo>
                  <a:close/>
                </a:path>
              </a:pathLst>
            </a:custGeom>
            <a:blipFill rotWithShape="0"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a:blip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pt-BR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436" name="TextBox 70"/>
            <p:cNvSpPr/>
            <p:nvPr/>
          </p:nvSpPr>
          <p:spPr>
            <a:xfrm>
              <a:off x="15480000" y="1792440"/>
              <a:ext cx="2340000" cy="348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spAutoFit/>
            </a:bodyPr>
            <a:lstStyle/>
            <a:p>
              <a:pPr algn="ctr" defTabSz="914400">
                <a:lnSpc>
                  <a:spcPts val="2747"/>
                </a:lnSpc>
              </a:pPr>
              <a:r>
                <a:rPr lang="en-US" sz="1960" b="0" u="none" strike="noStrike" spc="317">
                  <a:solidFill>
                    <a:srgbClr val="FFFFFF"/>
                  </a:solidFill>
                  <a:effectLst/>
                  <a:uFillTx/>
                  <a:latin typeface="League Spartan"/>
                  <a:ea typeface="League Spartan"/>
                </a:rPr>
                <a:t>E ATUARIAL</a:t>
              </a:r>
              <a:endParaRPr lang="pt-BR" sz="1960" b="0" u="none" strike="noStrike">
                <a:solidFill>
                  <a:srgbClr val="FFFFFF"/>
                </a:solidFill>
                <a:effectLst/>
                <a:uFillTx/>
                <a:latin typeface="Arial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185</TotalTime>
  <Words>984</Words>
  <Application>Microsoft Office PowerPoint</Application>
  <PresentationFormat>Personalizar</PresentationFormat>
  <Paragraphs>100</Paragraphs>
  <Slides>10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11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10</vt:i4>
      </vt:variant>
    </vt:vector>
  </HeadingPairs>
  <TitlesOfParts>
    <vt:vector size="22" baseType="lpstr">
      <vt:lpstr>Anton</vt:lpstr>
      <vt:lpstr>Arial</vt:lpstr>
      <vt:lpstr>Calibri</vt:lpstr>
      <vt:lpstr>GarET</vt:lpstr>
      <vt:lpstr>GarET</vt:lpstr>
      <vt:lpstr>Garet Bold</vt:lpstr>
      <vt:lpstr>League Spartan</vt:lpstr>
      <vt:lpstr>Open Sans Bold</vt:lpstr>
      <vt:lpstr>Symbol</vt:lpstr>
      <vt:lpstr>Times New Roman</vt:lpstr>
      <vt:lpstr>Wingdings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MOdeloSlide_SeminárioJuridico2025</dc:title>
  <dc:subject/>
  <dc:creator>Leandro Viana Antunes Pinheiro</dc:creator>
  <dc:description/>
  <cp:lastModifiedBy>Leandro Viana Antunes Pinheiro</cp:lastModifiedBy>
  <cp:revision>23</cp:revision>
  <dcterms:created xsi:type="dcterms:W3CDTF">2006-08-16T00:00:00Z</dcterms:created>
  <dcterms:modified xsi:type="dcterms:W3CDTF">2025-09-23T12:22:55Z</dcterms:modified>
  <dc:identifier>DAGxw2t8iU8</dc:identifier>
  <dc:language>pt-BR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Personalizar</vt:lpwstr>
  </property>
  <property fmtid="{D5CDD505-2E9C-101B-9397-08002B2CF9AE}" pid="3" name="Slides">
    <vt:i4>10</vt:i4>
  </property>
</Properties>
</file>